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256" r:id="rId2"/>
    <p:sldId id="258" r:id="rId3"/>
    <p:sldId id="264" r:id="rId4"/>
    <p:sldId id="265" r:id="rId5"/>
    <p:sldId id="266" r:id="rId6"/>
    <p:sldId id="267" r:id="rId7"/>
    <p:sldId id="268" r:id="rId8"/>
    <p:sldId id="269" r:id="rId9"/>
    <p:sldId id="271" r:id="rId10"/>
    <p:sldId id="272" r:id="rId11"/>
  </p:sldIdLst>
  <p:sldSz cx="6858000" cy="9144000" type="screen4x3"/>
  <p:notesSz cx="7099300" cy="10234613"/>
  <p:defaultTextStyle>
    <a:defPPr>
      <a:defRPr lang="en-US"/>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512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235" y="267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1872691200" cy="1872691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wrap="square" lIns="99048" tIns="49524" rIns="99048" bIns="49524" numCol="1" anchor="t" anchorCtr="0" compatLnSpc="1">
            <a:prstTxWarp prst="textNoShape">
              <a:avLst/>
            </a:prstTxWarp>
          </a:bodyPr>
          <a:lstStyle>
            <a:lvl1pPr eaLnBrk="0" hangingPunct="0">
              <a:defRPr sz="1300">
                <a:ea typeface="ＭＳ Ｐゴシック" pitchFamily="-56" charset="-128"/>
                <a:cs typeface="+mn-cs"/>
              </a:defRPr>
            </a:lvl1pPr>
          </a:lstStyle>
          <a:p>
            <a:pPr>
              <a:defRPr/>
            </a:pPr>
            <a:endParaRPr lang="en-US"/>
          </a:p>
        </p:txBody>
      </p:sp>
      <p:sp>
        <p:nvSpPr>
          <p:cNvPr id="3" name="Date Placeholder 2"/>
          <p:cNvSpPr>
            <a:spLocks noGrp="1"/>
          </p:cNvSpPr>
          <p:nvPr>
            <p:ph type="dt" idx="1"/>
          </p:nvPr>
        </p:nvSpPr>
        <p:spPr>
          <a:xfrm>
            <a:off x="4021138" y="0"/>
            <a:ext cx="3076575" cy="511175"/>
          </a:xfrm>
          <a:prstGeom prst="rect">
            <a:avLst/>
          </a:prstGeom>
        </p:spPr>
        <p:txBody>
          <a:bodyPr vert="horz" wrap="square" lIns="99048" tIns="49524" rIns="99048" bIns="49524" numCol="1" anchor="t" anchorCtr="0" compatLnSpc="1">
            <a:prstTxWarp prst="textNoShape">
              <a:avLst/>
            </a:prstTxWarp>
          </a:bodyPr>
          <a:lstStyle>
            <a:lvl1pPr algn="r" eaLnBrk="0" hangingPunct="0">
              <a:defRPr sz="1300">
                <a:ea typeface="ＭＳ Ｐゴシック" pitchFamily="-56" charset="-128"/>
                <a:cs typeface="+mn-cs"/>
              </a:defRPr>
            </a:lvl1pPr>
          </a:lstStyle>
          <a:p>
            <a:pPr>
              <a:defRPr/>
            </a:pPr>
            <a:fld id="{FE0D8502-03E6-4943-9343-275122C711A7}" type="datetime1">
              <a:rPr lang="en-US"/>
              <a:pPr>
                <a:defRPr/>
              </a:pPr>
              <a:t>9/10/2009</a:t>
            </a:fld>
            <a:endParaRPr lang="en-US"/>
          </a:p>
        </p:txBody>
      </p:sp>
      <p:sp>
        <p:nvSpPr>
          <p:cNvPr id="4" name="Slide Image Placeholder 3"/>
          <p:cNvSpPr>
            <a:spLocks noGrp="1" noRot="1" noChangeAspect="1"/>
          </p:cNvSpPr>
          <p:nvPr>
            <p:ph type="sldImg" idx="2"/>
          </p:nvPr>
        </p:nvSpPr>
        <p:spPr>
          <a:xfrm>
            <a:off x="2111375" y="768350"/>
            <a:ext cx="2876550" cy="3836988"/>
          </a:xfrm>
          <a:prstGeom prst="rect">
            <a:avLst/>
          </a:prstGeom>
          <a:noFill/>
          <a:ln w="12700">
            <a:solidFill>
              <a:prstClr val="black"/>
            </a:solidFill>
          </a:ln>
        </p:spPr>
        <p:txBody>
          <a:bodyPr vert="horz" wrap="square" lIns="99048" tIns="49524" rIns="99048" bIns="49524"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709613" y="4860925"/>
            <a:ext cx="5680075" cy="4605338"/>
          </a:xfrm>
          <a:prstGeom prst="rect">
            <a:avLst/>
          </a:prstGeom>
        </p:spPr>
        <p:txBody>
          <a:bodyPr vert="horz" wrap="square" lIns="99048" tIns="49524" rIns="99048" bIns="49524"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721850"/>
            <a:ext cx="3076575" cy="511175"/>
          </a:xfrm>
          <a:prstGeom prst="rect">
            <a:avLst/>
          </a:prstGeom>
        </p:spPr>
        <p:txBody>
          <a:bodyPr vert="horz" wrap="square" lIns="99048" tIns="49524" rIns="99048" bIns="49524" numCol="1" anchor="b" anchorCtr="0" compatLnSpc="1">
            <a:prstTxWarp prst="textNoShape">
              <a:avLst/>
            </a:prstTxWarp>
          </a:bodyPr>
          <a:lstStyle>
            <a:lvl1pPr eaLnBrk="0" hangingPunct="0">
              <a:defRPr sz="1300">
                <a:ea typeface="ＭＳ Ｐゴシック" pitchFamily="-56" charset="-128"/>
                <a:cs typeface="+mn-cs"/>
              </a:defRPr>
            </a:lvl1pPr>
          </a:lstStyle>
          <a:p>
            <a:pPr>
              <a:defRPr/>
            </a:pPr>
            <a:endParaRPr lang="en-US"/>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0" hangingPunct="0">
              <a:defRPr sz="1300">
                <a:ea typeface="ＭＳ Ｐゴシック" pitchFamily="-56" charset="-128"/>
                <a:cs typeface="+mn-cs"/>
              </a:defRPr>
            </a:lvl1pPr>
          </a:lstStyle>
          <a:p>
            <a:pPr>
              <a:defRPr/>
            </a:pPr>
            <a:fld id="{8DE6107B-0AD4-49F6-A194-26B5555A751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56" charset="-128"/>
        <a:cs typeface="ＭＳ Ｐゴシック"/>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56"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56"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56"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56"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a:lstStyle/>
          <a:p>
            <a:pPr eaLnBrk="1" hangingPunct="1">
              <a:spcBef>
                <a:spcPct val="0"/>
              </a:spcBef>
            </a:pPr>
            <a:r>
              <a:rPr lang="en-US" smtClean="0">
                <a:ea typeface="ＭＳ Ｐゴシック"/>
              </a:rPr>
              <a:t>7;p[</a:t>
            </a:r>
          </a:p>
          <a:p>
            <a:pPr eaLnBrk="1" hangingPunct="1">
              <a:spcBef>
                <a:spcPct val="0"/>
              </a:spcBef>
            </a:pPr>
            <a:endParaRPr lang="en-US" smtClean="0">
              <a:ea typeface="ＭＳ Ｐゴシック"/>
            </a:endParaRPr>
          </a:p>
        </p:txBody>
      </p:sp>
      <p:sp>
        <p:nvSpPr>
          <p:cNvPr id="18435" name="Slide Number Placeholder 3"/>
          <p:cNvSpPr>
            <a:spLocks noGrp="1"/>
          </p:cNvSpPr>
          <p:nvPr>
            <p:ph type="sldNum" sz="quarter" idx="5"/>
          </p:nvPr>
        </p:nvSpPr>
        <p:spPr bwMode="auto">
          <a:noFill/>
          <a:ln>
            <a:miter lim="800000"/>
            <a:headEnd/>
            <a:tailEnd/>
          </a:ln>
        </p:spPr>
        <p:txBody>
          <a:bodyPr/>
          <a:lstStyle/>
          <a:p>
            <a:fld id="{ECACB7CB-1E97-4918-8D41-9019F35D7068}" type="slidenum">
              <a:rPr lang="en-US" smtClean="0">
                <a:ea typeface="ＭＳ Ｐゴシック"/>
                <a:cs typeface="ＭＳ Ｐゴシック"/>
              </a:rPr>
              <a:pPr/>
              <a:t>4</a:t>
            </a:fld>
            <a:endParaRPr lang="en-US" smtClean="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65C048-719B-47DD-ABC4-E51F31EA05F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87AA07-62A1-4E00-80A9-1CE9170B146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86325" y="812800"/>
            <a:ext cx="1457325" cy="7315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812800"/>
            <a:ext cx="4219575" cy="7315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3EBC57-DDC4-4C6B-91E7-F187D0CB350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FA0D1F-7761-4332-8EDF-11A4CA6E128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8067BA-AD86-4AEF-95D5-47E63FC1390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26416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0" y="26416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77AF-6B37-440C-BA6E-05B06C6277D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27A467E-C58C-431D-908A-41721202C5C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32D653F-1984-454C-A562-A7BD95F70B0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75479A7-42A7-4F9A-900F-CBCDD339F32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E87CFF-2D8A-4D03-8CCC-F41008C3853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AF9DE4-297C-45EB-9793-CD956C51A1E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812800"/>
            <a:ext cx="58293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14350" y="2641600"/>
            <a:ext cx="58293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514350" y="8331200"/>
            <a:ext cx="142875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ea typeface="ＭＳ Ｐゴシック" pitchFamily="-56"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2343150" y="8331200"/>
            <a:ext cx="21717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ea typeface="ＭＳ Ｐゴシック" pitchFamily="-56"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4914900" y="8331200"/>
            <a:ext cx="142875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ea typeface="ＭＳ Ｐゴシック" pitchFamily="-56" charset="-128"/>
                <a:cs typeface="+mn-cs"/>
              </a:defRPr>
            </a:lvl1pPr>
          </a:lstStyle>
          <a:p>
            <a:pPr>
              <a:defRPr/>
            </a:pPr>
            <a:fld id="{1ECAD913-DCE1-4F1A-9D41-8EE8EBA6AA7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56" charset="0"/>
          <a:ea typeface="ＭＳ Ｐゴシック" pitchFamily="-56" charset="-128"/>
          <a:cs typeface="ＭＳ Ｐゴシック" pitchFamily="-56" charset="-128"/>
        </a:defRPr>
      </a:lvl2pPr>
      <a:lvl3pPr algn="ctr" rtl="0" eaLnBrk="0" fontAlgn="base" hangingPunct="0">
        <a:spcBef>
          <a:spcPct val="0"/>
        </a:spcBef>
        <a:spcAft>
          <a:spcPct val="0"/>
        </a:spcAft>
        <a:defRPr sz="4400">
          <a:solidFill>
            <a:schemeClr val="tx2"/>
          </a:solidFill>
          <a:latin typeface="Arial" pitchFamily="-56" charset="0"/>
          <a:ea typeface="ＭＳ Ｐゴシック" pitchFamily="-56" charset="-128"/>
          <a:cs typeface="ＭＳ Ｐゴシック" pitchFamily="-56" charset="-128"/>
        </a:defRPr>
      </a:lvl3pPr>
      <a:lvl4pPr algn="ctr" rtl="0" eaLnBrk="0" fontAlgn="base" hangingPunct="0">
        <a:spcBef>
          <a:spcPct val="0"/>
        </a:spcBef>
        <a:spcAft>
          <a:spcPct val="0"/>
        </a:spcAft>
        <a:defRPr sz="4400">
          <a:solidFill>
            <a:schemeClr val="tx2"/>
          </a:solidFill>
          <a:latin typeface="Arial" pitchFamily="-56" charset="0"/>
          <a:ea typeface="ＭＳ Ｐゴシック" pitchFamily="-56" charset="-128"/>
          <a:cs typeface="ＭＳ Ｐゴシック" pitchFamily="-56" charset="-128"/>
        </a:defRPr>
      </a:lvl4pPr>
      <a:lvl5pPr algn="ctr" rtl="0" eaLnBrk="0" fontAlgn="base" hangingPunct="0">
        <a:spcBef>
          <a:spcPct val="0"/>
        </a:spcBef>
        <a:spcAft>
          <a:spcPct val="0"/>
        </a:spcAft>
        <a:defRPr sz="4400">
          <a:solidFill>
            <a:schemeClr val="tx2"/>
          </a:solidFill>
          <a:latin typeface="Arial" pitchFamily="-56" charset="0"/>
          <a:ea typeface="ＭＳ Ｐゴシック" pitchFamily="-56" charset="-128"/>
          <a:cs typeface="ＭＳ Ｐゴシック" pitchFamily="-56" charset="-128"/>
        </a:defRPr>
      </a:lvl5pPr>
      <a:lvl6pPr marL="457200" algn="ctr" rtl="0" fontAlgn="base">
        <a:spcBef>
          <a:spcPct val="0"/>
        </a:spcBef>
        <a:spcAft>
          <a:spcPct val="0"/>
        </a:spcAft>
        <a:defRPr sz="4400">
          <a:solidFill>
            <a:schemeClr val="tx2"/>
          </a:solidFill>
          <a:latin typeface="Arial" pitchFamily="-56" charset="0"/>
          <a:ea typeface="ＭＳ Ｐゴシック" pitchFamily="-56" charset="-128"/>
          <a:cs typeface="ＭＳ Ｐゴシック" pitchFamily="-56" charset="-128"/>
        </a:defRPr>
      </a:lvl6pPr>
      <a:lvl7pPr marL="914400" algn="ctr" rtl="0" fontAlgn="base">
        <a:spcBef>
          <a:spcPct val="0"/>
        </a:spcBef>
        <a:spcAft>
          <a:spcPct val="0"/>
        </a:spcAft>
        <a:defRPr sz="4400">
          <a:solidFill>
            <a:schemeClr val="tx2"/>
          </a:solidFill>
          <a:latin typeface="Arial" pitchFamily="-56" charset="0"/>
          <a:ea typeface="ＭＳ Ｐゴシック" pitchFamily="-56" charset="-128"/>
          <a:cs typeface="ＭＳ Ｐゴシック" pitchFamily="-56" charset="-128"/>
        </a:defRPr>
      </a:lvl7pPr>
      <a:lvl8pPr marL="1371600" algn="ctr" rtl="0" fontAlgn="base">
        <a:spcBef>
          <a:spcPct val="0"/>
        </a:spcBef>
        <a:spcAft>
          <a:spcPct val="0"/>
        </a:spcAft>
        <a:defRPr sz="4400">
          <a:solidFill>
            <a:schemeClr val="tx2"/>
          </a:solidFill>
          <a:latin typeface="Arial" pitchFamily="-56" charset="0"/>
          <a:ea typeface="ＭＳ Ｐゴシック" pitchFamily="-56" charset="-128"/>
          <a:cs typeface="ＭＳ Ｐゴシック" pitchFamily="-56" charset="-128"/>
        </a:defRPr>
      </a:lvl8pPr>
      <a:lvl9pPr marL="1828800" algn="ctr" rtl="0" fontAlgn="base">
        <a:spcBef>
          <a:spcPct val="0"/>
        </a:spcBef>
        <a:spcAft>
          <a:spcPct val="0"/>
        </a:spcAft>
        <a:defRPr sz="4400">
          <a:solidFill>
            <a:schemeClr val="tx2"/>
          </a:solidFill>
          <a:latin typeface="Arial" pitchFamily="-56" charset="0"/>
          <a:ea typeface="ＭＳ Ｐゴシック" pitchFamily="-56" charset="-128"/>
          <a:cs typeface="ＭＳ Ｐゴシック" pitchFamily="-56"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mailto:Carlos@Broachsportstours.com" TargetMode="External"/><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Carlos@Broachsportstours.com"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Carlos@Broachsportstours.com"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Carlos@Broachsportstours.com"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e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hyperlink" Target="mailto:Carlos@Broachsportstours.com"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mailto:Carlos@Broachsportstours.com" TargetMode="Externa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descr="GOLF GRASS"/>
          <p:cNvPicPr>
            <a:picLocks noChangeAspect="1" noChangeArrowheads="1"/>
          </p:cNvPicPr>
          <p:nvPr/>
        </p:nvPicPr>
        <p:blipFill>
          <a:blip r:embed="rId2"/>
          <a:srcRect t="46683" b="24234"/>
          <a:stretch>
            <a:fillRect/>
          </a:stretch>
        </p:blipFill>
        <p:spPr bwMode="auto">
          <a:xfrm>
            <a:off x="0" y="3276600"/>
            <a:ext cx="6858000" cy="914400"/>
          </a:xfrm>
          <a:prstGeom prst="rect">
            <a:avLst/>
          </a:prstGeom>
          <a:noFill/>
          <a:ln w="9525">
            <a:noFill/>
            <a:miter lim="800000"/>
            <a:headEnd/>
            <a:tailEnd/>
          </a:ln>
        </p:spPr>
      </p:pic>
      <p:sp>
        <p:nvSpPr>
          <p:cNvPr id="14338" name="Text Box 6"/>
          <p:cNvSpPr txBox="1">
            <a:spLocks noChangeArrowheads="1"/>
          </p:cNvSpPr>
          <p:nvPr/>
        </p:nvSpPr>
        <p:spPr bwMode="auto">
          <a:xfrm>
            <a:off x="0" y="2286000"/>
            <a:ext cx="6858000" cy="1016000"/>
          </a:xfrm>
          <a:prstGeom prst="rect">
            <a:avLst/>
          </a:prstGeom>
          <a:noFill/>
          <a:ln w="9525">
            <a:noFill/>
            <a:miter lim="800000"/>
            <a:headEnd/>
            <a:tailEnd/>
          </a:ln>
        </p:spPr>
        <p:txBody>
          <a:bodyPr>
            <a:spAutoFit/>
          </a:bodyPr>
          <a:lstStyle/>
          <a:p>
            <a:pPr algn="ctr" eaLnBrk="0" hangingPunct="0">
              <a:spcBef>
                <a:spcPct val="50000"/>
              </a:spcBef>
            </a:pPr>
            <a:r>
              <a:rPr lang="en-US" sz="6000" b="1">
                <a:solidFill>
                  <a:srgbClr val="2B5128"/>
                </a:solidFill>
              </a:rPr>
              <a:t>US OPEN</a:t>
            </a:r>
            <a:endParaRPr lang="en-US" sz="4800" b="1">
              <a:solidFill>
                <a:srgbClr val="2B5128"/>
              </a:solidFill>
            </a:endParaRPr>
          </a:p>
        </p:txBody>
      </p:sp>
      <p:sp>
        <p:nvSpPr>
          <p:cNvPr id="14339" name="Text Box 7"/>
          <p:cNvSpPr txBox="1">
            <a:spLocks noChangeArrowheads="1"/>
          </p:cNvSpPr>
          <p:nvPr/>
        </p:nvSpPr>
        <p:spPr bwMode="auto">
          <a:xfrm>
            <a:off x="0" y="3352800"/>
            <a:ext cx="6858000" cy="784225"/>
          </a:xfrm>
          <a:prstGeom prst="rect">
            <a:avLst/>
          </a:prstGeom>
          <a:noFill/>
          <a:ln w="9525">
            <a:noFill/>
            <a:miter lim="800000"/>
            <a:headEnd/>
            <a:tailEnd/>
          </a:ln>
        </p:spPr>
        <p:txBody>
          <a:bodyPr>
            <a:spAutoFit/>
          </a:bodyPr>
          <a:lstStyle/>
          <a:p>
            <a:pPr algn="ctr" eaLnBrk="0" hangingPunct="0">
              <a:spcBef>
                <a:spcPct val="50000"/>
              </a:spcBef>
            </a:pPr>
            <a:r>
              <a:rPr lang="en-US" b="1">
                <a:solidFill>
                  <a:schemeClr val="bg1"/>
                </a:solidFill>
              </a:rPr>
              <a:t>PEBBLE BEACH, CA</a:t>
            </a:r>
          </a:p>
          <a:p>
            <a:pPr algn="ctr" eaLnBrk="0" hangingPunct="0">
              <a:spcBef>
                <a:spcPct val="50000"/>
              </a:spcBef>
            </a:pPr>
            <a:r>
              <a:rPr lang="en-US" sz="1400" b="1">
                <a:solidFill>
                  <a:schemeClr val="bg1"/>
                </a:solidFill>
              </a:rPr>
              <a:t>June 14 - 20, 2010</a:t>
            </a:r>
          </a:p>
        </p:txBody>
      </p:sp>
      <p:sp>
        <p:nvSpPr>
          <p:cNvPr id="14340" name="Text Box 8"/>
          <p:cNvSpPr txBox="1">
            <a:spLocks noChangeArrowheads="1"/>
          </p:cNvSpPr>
          <p:nvPr/>
        </p:nvSpPr>
        <p:spPr bwMode="auto">
          <a:xfrm>
            <a:off x="457200" y="4419600"/>
            <a:ext cx="5943600" cy="1589088"/>
          </a:xfrm>
          <a:prstGeom prst="rect">
            <a:avLst/>
          </a:prstGeom>
          <a:noFill/>
          <a:ln w="9525">
            <a:noFill/>
            <a:miter lim="800000"/>
            <a:headEnd/>
            <a:tailEnd/>
          </a:ln>
        </p:spPr>
        <p:txBody>
          <a:bodyPr>
            <a:spAutoFit/>
          </a:bodyPr>
          <a:lstStyle/>
          <a:p>
            <a:pPr algn="ctr" eaLnBrk="0" hangingPunct="0">
              <a:lnSpc>
                <a:spcPct val="120000"/>
              </a:lnSpc>
            </a:pPr>
            <a:r>
              <a:rPr lang="en-US" sz="1200"/>
              <a:t>Join Broach Sports Tours at the 2010 U.S. Open Golf Championship to see the</a:t>
            </a:r>
          </a:p>
          <a:p>
            <a:pPr algn="ctr" eaLnBrk="0" hangingPunct="0">
              <a:lnSpc>
                <a:spcPct val="120000"/>
              </a:lnSpc>
            </a:pPr>
            <a:r>
              <a:rPr lang="en-US" sz="1200"/>
              <a:t>game’s most brilliant players fight for victory at the famed Pebble Beach Golf Links in</a:t>
            </a:r>
          </a:p>
          <a:p>
            <a:pPr algn="ctr" eaLnBrk="0" hangingPunct="0">
              <a:lnSpc>
                <a:spcPct val="120000"/>
              </a:lnSpc>
            </a:pPr>
            <a:r>
              <a:rPr lang="en-US" sz="1200"/>
              <a:t>Pebble Beach, California. See history made as one golfer joins the ranks of previous</a:t>
            </a:r>
          </a:p>
          <a:p>
            <a:pPr algn="ctr" eaLnBrk="0" hangingPunct="0">
              <a:lnSpc>
                <a:spcPct val="120000"/>
              </a:lnSpc>
            </a:pPr>
            <a:r>
              <a:rPr lang="en-US" sz="1200"/>
              <a:t>champions, such as Jack Nicklaus, Tom Watson, Tom Kite, and Tiger Woods.</a:t>
            </a:r>
          </a:p>
          <a:p>
            <a:pPr algn="ctr" eaLnBrk="0" hangingPunct="0">
              <a:lnSpc>
                <a:spcPct val="120000"/>
              </a:lnSpc>
            </a:pPr>
            <a:endParaRPr lang="en-US" sz="1200"/>
          </a:p>
          <a:p>
            <a:r>
              <a:rPr lang="en-US" sz="1200"/>
              <a:t>Contact: </a:t>
            </a:r>
            <a:r>
              <a:rPr lang="en-US" sz="1200">
                <a:hlinkClick r:id="rId3"/>
              </a:rPr>
              <a:t>Carlos@Broachsportstours.com</a:t>
            </a:r>
            <a:r>
              <a:rPr lang="en-US" sz="1200"/>
              <a:t> or 1-800-8496345</a:t>
            </a:r>
            <a:endParaRPr lang="en-US" sz="1200" b="1">
              <a:solidFill>
                <a:srgbClr val="1D81BE"/>
              </a:solidFill>
            </a:endParaRPr>
          </a:p>
          <a:p>
            <a:pPr algn="ctr" eaLnBrk="0" hangingPunct="0">
              <a:lnSpc>
                <a:spcPct val="120000"/>
              </a:lnSpc>
            </a:pPr>
            <a:endParaRPr lang="en-US" sz="1200"/>
          </a:p>
        </p:txBody>
      </p:sp>
      <p:pic>
        <p:nvPicPr>
          <p:cNvPr id="2059" name="Picture 11" descr="tiger-woods"/>
          <p:cNvPicPr>
            <a:picLocks noChangeAspect="1" noChangeArrowheads="1"/>
          </p:cNvPicPr>
          <p:nvPr/>
        </p:nvPicPr>
        <p:blipFill>
          <a:blip r:embed="rId4"/>
          <a:srcRect r="6897"/>
          <a:stretch>
            <a:fillRect/>
          </a:stretch>
        </p:blipFill>
        <p:spPr bwMode="auto">
          <a:xfrm>
            <a:off x="1909763" y="5803900"/>
            <a:ext cx="1485900" cy="1130300"/>
          </a:xfrm>
          <a:prstGeom prst="rect">
            <a:avLst/>
          </a:prstGeom>
          <a:noFill/>
          <a:ln w="9525">
            <a:noFill/>
            <a:miter lim="800000"/>
            <a:headEnd/>
            <a:tailEnd/>
          </a:ln>
          <a:effectLst>
            <a:outerShdw dist="38100" dir="2700000" rotWithShape="0">
              <a:srgbClr val="808080">
                <a:alpha val="42999"/>
              </a:srgbClr>
            </a:outerShdw>
          </a:effectLst>
        </p:spPr>
      </p:pic>
      <p:pic>
        <p:nvPicPr>
          <p:cNvPr id="14342" name="Picture 18" descr="GOLF GRASS"/>
          <p:cNvPicPr>
            <a:picLocks noChangeAspect="1" noChangeArrowheads="1"/>
          </p:cNvPicPr>
          <p:nvPr/>
        </p:nvPicPr>
        <p:blipFill>
          <a:blip r:embed="rId2"/>
          <a:srcRect t="46683" b="43622"/>
          <a:stretch>
            <a:fillRect/>
          </a:stretch>
        </p:blipFill>
        <p:spPr bwMode="auto">
          <a:xfrm>
            <a:off x="0" y="8839200"/>
            <a:ext cx="6858000" cy="304800"/>
          </a:xfrm>
          <a:prstGeom prst="rect">
            <a:avLst/>
          </a:prstGeom>
          <a:noFill/>
          <a:ln w="9525">
            <a:noFill/>
            <a:miter lim="800000"/>
            <a:headEnd/>
            <a:tailEnd/>
          </a:ln>
        </p:spPr>
      </p:pic>
      <p:pic>
        <p:nvPicPr>
          <p:cNvPr id="16" name="Picture 15" descr="1page1.tiff"/>
          <p:cNvPicPr>
            <a:picLocks noChangeAspect="1"/>
          </p:cNvPicPr>
          <p:nvPr/>
        </p:nvPicPr>
        <p:blipFill>
          <a:blip r:embed="rId5"/>
          <a:srcRect/>
          <a:stretch>
            <a:fillRect/>
          </a:stretch>
        </p:blipFill>
        <p:spPr bwMode="auto">
          <a:xfrm>
            <a:off x="304800" y="5791200"/>
            <a:ext cx="1416050" cy="1143000"/>
          </a:xfrm>
          <a:prstGeom prst="rect">
            <a:avLst/>
          </a:prstGeom>
          <a:noFill/>
          <a:ln w="9525">
            <a:noFill/>
            <a:miter lim="800000"/>
            <a:headEnd/>
            <a:tailEnd/>
          </a:ln>
          <a:effectLst>
            <a:outerShdw dist="38100" dir="2700000" rotWithShape="0">
              <a:srgbClr val="808080">
                <a:alpha val="42999"/>
              </a:srgbClr>
            </a:outerShdw>
          </a:effectLst>
        </p:spPr>
      </p:pic>
      <p:pic>
        <p:nvPicPr>
          <p:cNvPr id="17" name="Picture 16" descr="1page2.jpg"/>
          <p:cNvPicPr>
            <a:picLocks noChangeAspect="1"/>
          </p:cNvPicPr>
          <p:nvPr/>
        </p:nvPicPr>
        <p:blipFill>
          <a:blip r:embed="rId6"/>
          <a:srcRect/>
          <a:stretch>
            <a:fillRect/>
          </a:stretch>
        </p:blipFill>
        <p:spPr bwMode="auto">
          <a:xfrm>
            <a:off x="3586163" y="5791200"/>
            <a:ext cx="1404937" cy="1143000"/>
          </a:xfrm>
          <a:prstGeom prst="rect">
            <a:avLst/>
          </a:prstGeom>
          <a:noFill/>
          <a:ln w="9525">
            <a:noFill/>
            <a:miter lim="800000"/>
            <a:headEnd/>
            <a:tailEnd/>
          </a:ln>
          <a:effectLst>
            <a:outerShdw dist="38100" dir="2700000" rotWithShape="0">
              <a:srgbClr val="808080">
                <a:alpha val="42999"/>
              </a:srgbClr>
            </a:outerShdw>
          </a:effectLst>
        </p:spPr>
      </p:pic>
      <p:pic>
        <p:nvPicPr>
          <p:cNvPr id="18" name="Picture 17" descr="1page3.jpg"/>
          <p:cNvPicPr>
            <a:picLocks noChangeAspect="1"/>
          </p:cNvPicPr>
          <p:nvPr/>
        </p:nvPicPr>
        <p:blipFill>
          <a:blip r:embed="rId7"/>
          <a:srcRect/>
          <a:stretch>
            <a:fillRect/>
          </a:stretch>
        </p:blipFill>
        <p:spPr bwMode="auto">
          <a:xfrm>
            <a:off x="5181600" y="5791200"/>
            <a:ext cx="1423988" cy="1157288"/>
          </a:xfrm>
          <a:prstGeom prst="rect">
            <a:avLst/>
          </a:prstGeom>
          <a:noFill/>
          <a:ln w="9525">
            <a:noFill/>
            <a:miter lim="800000"/>
            <a:headEnd/>
            <a:tailEnd/>
          </a:ln>
          <a:effectLst>
            <a:outerShdw dist="38100" dir="2700000" rotWithShape="0">
              <a:srgbClr val="808080">
                <a:alpha val="42999"/>
              </a:srgbClr>
            </a:outerShdw>
          </a:effectLst>
        </p:spPr>
      </p:pic>
      <p:pic>
        <p:nvPicPr>
          <p:cNvPr id="14346" name="Picture 18" descr="USOpen2010logo.jpg"/>
          <p:cNvPicPr>
            <a:picLocks noChangeAspect="1"/>
          </p:cNvPicPr>
          <p:nvPr/>
        </p:nvPicPr>
        <p:blipFill>
          <a:blip r:embed="rId8"/>
          <a:srcRect/>
          <a:stretch>
            <a:fillRect/>
          </a:stretch>
        </p:blipFill>
        <p:spPr bwMode="auto">
          <a:xfrm>
            <a:off x="2209800" y="381000"/>
            <a:ext cx="2514600" cy="172878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GOLF GRASS"/>
          <p:cNvPicPr>
            <a:picLocks noChangeAspect="1" noChangeArrowheads="1"/>
          </p:cNvPicPr>
          <p:nvPr/>
        </p:nvPicPr>
        <p:blipFill>
          <a:blip r:embed="rId2"/>
          <a:srcRect t="46683" b="24234"/>
          <a:stretch>
            <a:fillRect/>
          </a:stretch>
        </p:blipFill>
        <p:spPr bwMode="auto">
          <a:xfrm>
            <a:off x="0" y="-76200"/>
            <a:ext cx="6858000" cy="914400"/>
          </a:xfrm>
          <a:prstGeom prst="rect">
            <a:avLst/>
          </a:prstGeom>
          <a:noFill/>
          <a:ln w="9525">
            <a:noFill/>
            <a:miter lim="800000"/>
            <a:headEnd/>
            <a:tailEnd/>
          </a:ln>
        </p:spPr>
      </p:pic>
      <p:pic>
        <p:nvPicPr>
          <p:cNvPr id="15362" name="Picture 3" descr="GOLF GRASS"/>
          <p:cNvPicPr>
            <a:picLocks noChangeAspect="1" noChangeArrowheads="1"/>
          </p:cNvPicPr>
          <p:nvPr/>
        </p:nvPicPr>
        <p:blipFill>
          <a:blip r:embed="rId2"/>
          <a:srcRect t="46683" b="43622"/>
          <a:stretch>
            <a:fillRect/>
          </a:stretch>
        </p:blipFill>
        <p:spPr bwMode="auto">
          <a:xfrm>
            <a:off x="0" y="8839200"/>
            <a:ext cx="6858000" cy="304800"/>
          </a:xfrm>
          <a:prstGeom prst="rect">
            <a:avLst/>
          </a:prstGeom>
          <a:noFill/>
          <a:ln w="9525">
            <a:noFill/>
            <a:miter lim="800000"/>
            <a:headEnd/>
            <a:tailEnd/>
          </a:ln>
        </p:spPr>
      </p:pic>
      <p:sp>
        <p:nvSpPr>
          <p:cNvPr id="15363" name="Text Box 4"/>
          <p:cNvSpPr txBox="1">
            <a:spLocks noChangeArrowheads="1"/>
          </p:cNvSpPr>
          <p:nvPr/>
        </p:nvSpPr>
        <p:spPr bwMode="auto">
          <a:xfrm>
            <a:off x="0" y="-177800"/>
            <a:ext cx="6858000" cy="1016000"/>
          </a:xfrm>
          <a:prstGeom prst="rect">
            <a:avLst/>
          </a:prstGeom>
          <a:noFill/>
          <a:ln w="9525">
            <a:noFill/>
            <a:miter lim="800000"/>
            <a:headEnd/>
            <a:tailEnd/>
          </a:ln>
        </p:spPr>
        <p:txBody>
          <a:bodyPr>
            <a:spAutoFit/>
          </a:bodyPr>
          <a:lstStyle/>
          <a:p>
            <a:pPr algn="ctr" eaLnBrk="0" hangingPunct="0"/>
            <a:r>
              <a:rPr lang="en-US" sz="4600" b="1">
                <a:solidFill>
                  <a:schemeClr val="bg1"/>
                </a:solidFill>
              </a:rPr>
              <a:t>US OPEN 2010</a:t>
            </a:r>
          </a:p>
          <a:p>
            <a:pPr algn="ctr" eaLnBrk="0" hangingPunct="0"/>
            <a:r>
              <a:rPr lang="en-US" sz="1400" b="1">
                <a:solidFill>
                  <a:schemeClr val="bg1"/>
                </a:solidFill>
              </a:rPr>
              <a:t>June 14-20, 2010</a:t>
            </a:r>
            <a:endParaRPr lang="en-US" sz="1400" b="1">
              <a:solidFill>
                <a:srgbClr val="2B5128"/>
              </a:solidFill>
            </a:endParaRPr>
          </a:p>
        </p:txBody>
      </p:sp>
      <p:sp>
        <p:nvSpPr>
          <p:cNvPr id="15364" name="Text Box 9"/>
          <p:cNvSpPr txBox="1">
            <a:spLocks noChangeArrowheads="1"/>
          </p:cNvSpPr>
          <p:nvPr/>
        </p:nvSpPr>
        <p:spPr bwMode="auto">
          <a:xfrm>
            <a:off x="381000" y="1524000"/>
            <a:ext cx="6324600" cy="5680075"/>
          </a:xfrm>
          <a:prstGeom prst="rect">
            <a:avLst/>
          </a:prstGeom>
          <a:noFill/>
          <a:ln w="9525">
            <a:noFill/>
            <a:miter lim="800000"/>
            <a:headEnd/>
            <a:tailEnd/>
          </a:ln>
        </p:spPr>
        <p:txBody>
          <a:bodyPr>
            <a:spAutoFit/>
          </a:bodyPr>
          <a:lstStyle/>
          <a:p>
            <a:pPr marL="177800" indent="-177800" eaLnBrk="0" hangingPunct="0"/>
            <a:r>
              <a:rPr lang="en-US" sz="1300" b="1">
                <a:solidFill>
                  <a:srgbClr val="2F4A17"/>
                </a:solidFill>
              </a:rPr>
              <a:t>INCLUDED FEATURES:</a:t>
            </a:r>
            <a:endParaRPr lang="en-US" sz="1300" b="1">
              <a:solidFill>
                <a:srgbClr val="1D81BE"/>
              </a:solidFill>
            </a:endParaRPr>
          </a:p>
          <a:p>
            <a:pPr marL="177800" indent="-177800" eaLnBrk="0" hangingPunct="0">
              <a:spcAft>
                <a:spcPts val="300"/>
              </a:spcAft>
            </a:pPr>
            <a:endParaRPr lang="en-US" sz="1300">
              <a:solidFill>
                <a:srgbClr val="000000"/>
              </a:solidFill>
            </a:endParaRPr>
          </a:p>
          <a:p>
            <a:pPr marL="177800" indent="-177800" eaLnBrk="0" hangingPunct="0">
              <a:spcAft>
                <a:spcPts val="300"/>
              </a:spcAft>
              <a:buFont typeface="Arial" charset="0"/>
              <a:buChar char="•"/>
            </a:pPr>
            <a:r>
              <a:rPr lang="en-US" sz="1300"/>
              <a:t>Your choice of:</a:t>
            </a:r>
          </a:p>
          <a:p>
            <a:pPr marL="292100" lvl="1" indent="-114300" eaLnBrk="0" hangingPunct="0">
              <a:spcAft>
                <a:spcPts val="300"/>
              </a:spcAft>
              <a:buFont typeface="Arial" charset="0"/>
              <a:buChar char="•"/>
            </a:pPr>
            <a:r>
              <a:rPr lang="en-US" sz="1300"/>
              <a:t>(2) nights deluxe hotel accommodations in Monterey</a:t>
            </a:r>
          </a:p>
          <a:p>
            <a:pPr marL="292100" lvl="1" indent="-114300" eaLnBrk="0" hangingPunct="0">
              <a:spcAft>
                <a:spcPts val="300"/>
              </a:spcAft>
              <a:buFont typeface="Arial" charset="0"/>
              <a:buChar char="•"/>
            </a:pPr>
            <a:r>
              <a:rPr lang="en-US" sz="1300"/>
              <a:t>(2) nights in a four bedroom private luxury home</a:t>
            </a:r>
          </a:p>
          <a:p>
            <a:pPr marL="292100" lvl="1" indent="-114300" eaLnBrk="0" hangingPunct="0">
              <a:spcAft>
                <a:spcPts val="300"/>
              </a:spcAft>
              <a:buFont typeface="Arial" charset="0"/>
              <a:buChar char="•"/>
            </a:pPr>
            <a:r>
              <a:rPr lang="en-US" sz="1300"/>
              <a:t>Maid service included</a:t>
            </a:r>
          </a:p>
          <a:p>
            <a:pPr marL="292100" lvl="1" indent="-114300" eaLnBrk="0" hangingPunct="0">
              <a:spcAft>
                <a:spcPts val="300"/>
              </a:spcAft>
              <a:buFont typeface="Arial" charset="0"/>
              <a:buChar char="•"/>
            </a:pPr>
            <a:r>
              <a:rPr lang="en-US" sz="1300"/>
              <a:t>Check-in Wednesday, June 16, Check-out Friday, June 18</a:t>
            </a:r>
          </a:p>
          <a:p>
            <a:pPr marL="177800" indent="-177800" eaLnBrk="0" hangingPunct="0">
              <a:spcAft>
                <a:spcPts val="300"/>
              </a:spcAft>
              <a:buFont typeface="Arial" charset="0"/>
              <a:buChar char="•"/>
            </a:pPr>
            <a:r>
              <a:rPr lang="en-US" sz="1300"/>
              <a:t>Grounds ticket to the US Open</a:t>
            </a:r>
          </a:p>
          <a:p>
            <a:pPr marL="292100" lvl="1" indent="-114300" eaLnBrk="0" hangingPunct="0">
              <a:spcAft>
                <a:spcPts val="300"/>
              </a:spcAft>
              <a:buFont typeface="Arial" charset="0"/>
              <a:buChar char="•"/>
            </a:pPr>
            <a:r>
              <a:rPr lang="en-US" sz="1300"/>
              <a:t>Thursday, June 17 and Friday, June 18</a:t>
            </a:r>
          </a:p>
          <a:p>
            <a:pPr marL="177800" indent="-177800" eaLnBrk="0" hangingPunct="0">
              <a:spcAft>
                <a:spcPts val="300"/>
              </a:spcAft>
              <a:buFont typeface="Arial" charset="0"/>
              <a:buChar char="•"/>
            </a:pPr>
            <a:r>
              <a:rPr lang="en-US" sz="1300"/>
              <a:t>Executive Club Hospitality</a:t>
            </a:r>
          </a:p>
          <a:p>
            <a:pPr marL="292100" lvl="1" indent="-114300" eaLnBrk="0" hangingPunct="0">
              <a:spcAft>
                <a:spcPts val="300"/>
              </a:spcAft>
              <a:buFont typeface="Arial" charset="0"/>
              <a:buChar char="•"/>
            </a:pPr>
            <a:r>
              <a:rPr lang="en-US" sz="1300"/>
              <a:t>Thursday, June 17 and Friday, June 18</a:t>
            </a:r>
          </a:p>
          <a:p>
            <a:pPr marL="177800" indent="-177800" eaLnBrk="0" hangingPunct="0">
              <a:spcAft>
                <a:spcPts val="300"/>
              </a:spcAft>
              <a:buFont typeface="Arial" charset="0"/>
              <a:buChar char="•"/>
            </a:pPr>
            <a:r>
              <a:rPr lang="en-US" sz="1300"/>
              <a:t>BST ticket holder</a:t>
            </a:r>
          </a:p>
          <a:p>
            <a:pPr marL="177800" indent="-177800" eaLnBrk="0" hangingPunct="0">
              <a:spcAft>
                <a:spcPts val="300"/>
              </a:spcAft>
              <a:buFont typeface="Arial" charset="0"/>
              <a:buChar char="•"/>
            </a:pPr>
            <a:r>
              <a:rPr lang="en-US" sz="1300"/>
              <a:t>Round-trip transportation to the event</a:t>
            </a:r>
          </a:p>
          <a:p>
            <a:pPr marL="177800" indent="-177800" eaLnBrk="0" hangingPunct="0">
              <a:spcAft>
                <a:spcPts val="300"/>
              </a:spcAft>
              <a:buFont typeface="Arial" charset="0"/>
              <a:buChar char="•"/>
            </a:pPr>
            <a:r>
              <a:rPr lang="en-US" sz="1300"/>
              <a:t>All taxes included</a:t>
            </a:r>
          </a:p>
          <a:p>
            <a:pPr marL="177800" indent="-177800" eaLnBrk="0" hangingPunct="0"/>
            <a:endParaRPr lang="en-US" sz="1300" b="1">
              <a:solidFill>
                <a:srgbClr val="1D81BE"/>
              </a:solidFill>
            </a:endParaRPr>
          </a:p>
          <a:p>
            <a:pPr marL="177800" indent="-177800" eaLnBrk="0" hangingPunct="0"/>
            <a:r>
              <a:rPr lang="en-US" sz="1400" b="1"/>
              <a:t>Hotel Option</a:t>
            </a:r>
          </a:p>
          <a:p>
            <a:pPr marL="177800" indent="-177800" eaLnBrk="0" hangingPunct="0"/>
            <a:r>
              <a:rPr lang="en-US" sz="1300" b="1">
                <a:solidFill>
                  <a:srgbClr val="2F4A17"/>
                </a:solidFill>
              </a:rPr>
              <a:t>Total investment per person:</a:t>
            </a:r>
          </a:p>
          <a:p>
            <a:pPr marL="177800" indent="-177800" eaLnBrk="0" hangingPunct="0"/>
            <a:r>
              <a:rPr lang="en-US" sz="1300"/>
              <a:t>Double Occupancy: $2295       Single Occupancy: $2,695</a:t>
            </a:r>
          </a:p>
          <a:p>
            <a:pPr marL="177800" indent="-177800" eaLnBrk="0" hangingPunct="0"/>
            <a:endParaRPr lang="en-US" sz="1400" b="1">
              <a:solidFill>
                <a:srgbClr val="000000"/>
              </a:solidFill>
            </a:endParaRPr>
          </a:p>
          <a:p>
            <a:pPr marL="177800" indent="-177800" eaLnBrk="0" hangingPunct="0"/>
            <a:r>
              <a:rPr lang="en-US" sz="1400" b="1"/>
              <a:t>4-Bedroom Private Home Option</a:t>
            </a:r>
          </a:p>
          <a:p>
            <a:pPr marL="177800" indent="-177800" eaLnBrk="0" hangingPunct="0"/>
            <a:r>
              <a:rPr lang="en-US" sz="1300" b="1">
                <a:solidFill>
                  <a:srgbClr val="2F4A17"/>
                </a:solidFill>
              </a:rPr>
              <a:t>Total investment per person: </a:t>
            </a:r>
            <a:r>
              <a:rPr lang="en-US" sz="1300"/>
              <a:t>$2,988*</a:t>
            </a:r>
            <a:endParaRPr lang="en-US" sz="1300" b="1">
              <a:solidFill>
                <a:srgbClr val="2F4A17"/>
              </a:solidFill>
            </a:endParaRPr>
          </a:p>
          <a:p>
            <a:pPr marL="177800" indent="-177800" eaLnBrk="0" hangingPunct="0">
              <a:buFontTx/>
              <a:buChar char="•"/>
            </a:pPr>
            <a:r>
              <a:rPr lang="en-US" sz="1000"/>
              <a:t>Based on 4 person occupancy. Estate houses also available. Please contact your BST sales representative for pictures and pricing</a:t>
            </a:r>
            <a:r>
              <a:rPr lang="en-US" sz="1000" b="1">
                <a:solidFill>
                  <a:srgbClr val="000000"/>
                </a:solidFill>
              </a:rPr>
              <a:t> </a:t>
            </a:r>
          </a:p>
          <a:p>
            <a:pPr marL="177800" indent="-177800" eaLnBrk="0" hangingPunct="0">
              <a:buFontTx/>
              <a:buChar char="•"/>
            </a:pPr>
            <a:endParaRPr lang="en-US" sz="1000" b="1">
              <a:solidFill>
                <a:srgbClr val="000000"/>
              </a:solidFill>
            </a:endParaRPr>
          </a:p>
          <a:p>
            <a:pPr marL="177800" indent="-177800"/>
            <a:r>
              <a:rPr lang="en-US" sz="1400"/>
              <a:t>Contact: </a:t>
            </a:r>
            <a:r>
              <a:rPr lang="en-US" sz="1400">
                <a:hlinkClick r:id="rId3"/>
              </a:rPr>
              <a:t>Carlos@Broachsportstours.com</a:t>
            </a:r>
            <a:r>
              <a:rPr lang="en-US" sz="1400"/>
              <a:t> or 1-800-849-6345</a:t>
            </a:r>
            <a:endParaRPr lang="en-US" sz="1400" b="1">
              <a:solidFill>
                <a:srgbClr val="1D81BE"/>
              </a:solidFill>
            </a:endParaRPr>
          </a:p>
          <a:p>
            <a:pPr marL="177800" indent="-177800" eaLnBrk="0" hangingPunct="0">
              <a:buFontTx/>
              <a:buChar char="•"/>
            </a:pPr>
            <a:endParaRPr lang="en-US" sz="1400" b="1">
              <a:solidFill>
                <a:srgbClr val="000000"/>
              </a:solidFill>
            </a:endParaRPr>
          </a:p>
        </p:txBody>
      </p:sp>
      <p:sp>
        <p:nvSpPr>
          <p:cNvPr id="15365" name="Line 10"/>
          <p:cNvSpPr>
            <a:spLocks noChangeShapeType="1"/>
          </p:cNvSpPr>
          <p:nvPr/>
        </p:nvSpPr>
        <p:spPr bwMode="auto">
          <a:xfrm>
            <a:off x="381000" y="1905000"/>
            <a:ext cx="6172200" cy="0"/>
          </a:xfrm>
          <a:prstGeom prst="line">
            <a:avLst/>
          </a:prstGeom>
          <a:noFill/>
          <a:ln w="9525">
            <a:solidFill>
              <a:schemeClr val="tx1"/>
            </a:solidFill>
            <a:round/>
            <a:headEnd/>
            <a:tailEnd/>
          </a:ln>
        </p:spPr>
        <p:txBody>
          <a:bodyPr wrap="none" anchor="ctr"/>
          <a:lstStyle/>
          <a:p>
            <a:endParaRPr lang="en-US"/>
          </a:p>
        </p:txBody>
      </p:sp>
      <p:sp>
        <p:nvSpPr>
          <p:cNvPr id="15366" name="Line 11"/>
          <p:cNvSpPr>
            <a:spLocks noChangeShapeType="1"/>
          </p:cNvSpPr>
          <p:nvPr/>
        </p:nvSpPr>
        <p:spPr bwMode="auto">
          <a:xfrm>
            <a:off x="304800" y="5867400"/>
            <a:ext cx="6172200" cy="0"/>
          </a:xfrm>
          <a:prstGeom prst="line">
            <a:avLst/>
          </a:prstGeom>
          <a:noFill/>
          <a:ln w="9525">
            <a:solidFill>
              <a:schemeClr val="tx1"/>
            </a:solidFill>
            <a:round/>
            <a:headEnd/>
            <a:tailEnd/>
          </a:ln>
        </p:spPr>
        <p:txBody>
          <a:bodyPr wrap="none" anchor="ctr"/>
          <a:lstStyle/>
          <a:p>
            <a:endParaRPr lang="en-US"/>
          </a:p>
        </p:txBody>
      </p:sp>
      <p:sp>
        <p:nvSpPr>
          <p:cNvPr id="15367" name="Text Box 5"/>
          <p:cNvSpPr txBox="1">
            <a:spLocks noChangeArrowheads="1"/>
          </p:cNvSpPr>
          <p:nvPr/>
        </p:nvSpPr>
        <p:spPr bwMode="auto">
          <a:xfrm>
            <a:off x="0" y="739775"/>
            <a:ext cx="6858000" cy="708025"/>
          </a:xfrm>
          <a:prstGeom prst="rect">
            <a:avLst/>
          </a:prstGeom>
          <a:noFill/>
          <a:ln w="9525">
            <a:noFill/>
            <a:miter lim="800000"/>
            <a:headEnd/>
            <a:tailEnd/>
          </a:ln>
        </p:spPr>
        <p:txBody>
          <a:bodyPr>
            <a:spAutoFit/>
          </a:bodyPr>
          <a:lstStyle/>
          <a:p>
            <a:pPr algn="ctr" eaLnBrk="0" hangingPunct="0">
              <a:spcBef>
                <a:spcPct val="50000"/>
              </a:spcBef>
            </a:pPr>
            <a:r>
              <a:rPr lang="en-US" sz="4000">
                <a:solidFill>
                  <a:srgbClr val="2B5128"/>
                </a:solidFill>
                <a:latin typeface="Edwardian Script ITC" pitchFamily="66" charset="0"/>
              </a:rPr>
              <a:t>Hogan Package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GOLF GRASS"/>
          <p:cNvPicPr>
            <a:picLocks noChangeAspect="1" noChangeArrowheads="1"/>
          </p:cNvPicPr>
          <p:nvPr/>
        </p:nvPicPr>
        <p:blipFill>
          <a:blip r:embed="rId2"/>
          <a:srcRect t="46683" b="24234"/>
          <a:stretch>
            <a:fillRect/>
          </a:stretch>
        </p:blipFill>
        <p:spPr bwMode="auto">
          <a:xfrm>
            <a:off x="0" y="-76200"/>
            <a:ext cx="6858000" cy="914400"/>
          </a:xfrm>
          <a:prstGeom prst="rect">
            <a:avLst/>
          </a:prstGeom>
          <a:noFill/>
          <a:ln w="9525">
            <a:noFill/>
            <a:miter lim="800000"/>
            <a:headEnd/>
            <a:tailEnd/>
          </a:ln>
        </p:spPr>
      </p:pic>
      <p:pic>
        <p:nvPicPr>
          <p:cNvPr id="16386" name="Picture 3" descr="GOLF GRASS"/>
          <p:cNvPicPr>
            <a:picLocks noChangeAspect="1" noChangeArrowheads="1"/>
          </p:cNvPicPr>
          <p:nvPr/>
        </p:nvPicPr>
        <p:blipFill>
          <a:blip r:embed="rId2"/>
          <a:srcRect t="46683" b="43622"/>
          <a:stretch>
            <a:fillRect/>
          </a:stretch>
        </p:blipFill>
        <p:spPr bwMode="auto">
          <a:xfrm>
            <a:off x="0" y="8839200"/>
            <a:ext cx="6858000" cy="304800"/>
          </a:xfrm>
          <a:prstGeom prst="rect">
            <a:avLst/>
          </a:prstGeom>
          <a:noFill/>
          <a:ln w="9525">
            <a:noFill/>
            <a:miter lim="800000"/>
            <a:headEnd/>
            <a:tailEnd/>
          </a:ln>
        </p:spPr>
      </p:pic>
      <p:sp>
        <p:nvSpPr>
          <p:cNvPr id="16387" name="Text Box 5"/>
          <p:cNvSpPr txBox="1">
            <a:spLocks noChangeArrowheads="1"/>
          </p:cNvSpPr>
          <p:nvPr/>
        </p:nvSpPr>
        <p:spPr bwMode="auto">
          <a:xfrm>
            <a:off x="0" y="739775"/>
            <a:ext cx="6858000" cy="708025"/>
          </a:xfrm>
          <a:prstGeom prst="rect">
            <a:avLst/>
          </a:prstGeom>
          <a:noFill/>
          <a:ln w="9525">
            <a:noFill/>
            <a:miter lim="800000"/>
            <a:headEnd/>
            <a:tailEnd/>
          </a:ln>
        </p:spPr>
        <p:txBody>
          <a:bodyPr>
            <a:spAutoFit/>
          </a:bodyPr>
          <a:lstStyle/>
          <a:p>
            <a:pPr algn="ctr" eaLnBrk="0" hangingPunct="0">
              <a:spcBef>
                <a:spcPct val="50000"/>
              </a:spcBef>
            </a:pPr>
            <a:r>
              <a:rPr lang="en-US" sz="4000">
                <a:solidFill>
                  <a:srgbClr val="2B5128"/>
                </a:solidFill>
                <a:latin typeface="Edwardian Script ITC" pitchFamily="66" charset="0"/>
              </a:rPr>
              <a:t>Palmer Package</a:t>
            </a:r>
          </a:p>
        </p:txBody>
      </p:sp>
      <p:sp>
        <p:nvSpPr>
          <p:cNvPr id="16388" name="Text Box 9"/>
          <p:cNvSpPr txBox="1">
            <a:spLocks noChangeArrowheads="1"/>
          </p:cNvSpPr>
          <p:nvPr/>
        </p:nvSpPr>
        <p:spPr bwMode="auto">
          <a:xfrm>
            <a:off x="381000" y="1524000"/>
            <a:ext cx="6324600" cy="5680075"/>
          </a:xfrm>
          <a:prstGeom prst="rect">
            <a:avLst/>
          </a:prstGeom>
          <a:noFill/>
          <a:ln w="9525">
            <a:noFill/>
            <a:miter lim="800000"/>
            <a:headEnd/>
            <a:tailEnd/>
          </a:ln>
        </p:spPr>
        <p:txBody>
          <a:bodyPr>
            <a:spAutoFit/>
          </a:bodyPr>
          <a:lstStyle/>
          <a:p>
            <a:pPr marL="177800" indent="-177800" eaLnBrk="0" hangingPunct="0"/>
            <a:r>
              <a:rPr lang="en-US" sz="1300" b="1">
                <a:solidFill>
                  <a:srgbClr val="2F4A17"/>
                </a:solidFill>
              </a:rPr>
              <a:t>INCLUDED FEATURES:</a:t>
            </a:r>
            <a:endParaRPr lang="en-US" sz="1300" b="1">
              <a:solidFill>
                <a:srgbClr val="1D81BE"/>
              </a:solidFill>
            </a:endParaRPr>
          </a:p>
          <a:p>
            <a:pPr marL="177800" indent="-177800" eaLnBrk="0" hangingPunct="0">
              <a:spcAft>
                <a:spcPts val="300"/>
              </a:spcAft>
              <a:buFont typeface="Arial" charset="0"/>
              <a:buChar char="•"/>
            </a:pPr>
            <a:endParaRPr lang="en-US" sz="1300">
              <a:solidFill>
                <a:srgbClr val="000000"/>
              </a:solidFill>
            </a:endParaRPr>
          </a:p>
          <a:p>
            <a:pPr marL="177800" indent="-177800" eaLnBrk="0" hangingPunct="0">
              <a:spcAft>
                <a:spcPts val="300"/>
              </a:spcAft>
              <a:buFont typeface="Arial" charset="0"/>
              <a:buChar char="•"/>
            </a:pPr>
            <a:r>
              <a:rPr lang="en-US" sz="1300"/>
              <a:t>Your choice of:</a:t>
            </a:r>
          </a:p>
          <a:p>
            <a:pPr marL="228600" lvl="1" indent="-114300" eaLnBrk="0" hangingPunct="0">
              <a:spcAft>
                <a:spcPts val="300"/>
              </a:spcAft>
              <a:buFont typeface="Arial" charset="0"/>
              <a:buChar char="•"/>
            </a:pPr>
            <a:r>
              <a:rPr lang="en-US" sz="1300"/>
              <a:t>(3) nights deluxe hotel accommodations in Monterey</a:t>
            </a:r>
          </a:p>
          <a:p>
            <a:pPr marL="228600" lvl="1" indent="-114300" eaLnBrk="0" hangingPunct="0">
              <a:spcAft>
                <a:spcPts val="300"/>
              </a:spcAft>
              <a:buFont typeface="Arial" charset="0"/>
              <a:buChar char="•"/>
            </a:pPr>
            <a:r>
              <a:rPr lang="en-US" sz="1300"/>
              <a:t>(3) nights in a four bedroom private luxury home</a:t>
            </a:r>
          </a:p>
          <a:p>
            <a:pPr marL="228600" lvl="1" indent="-114300" eaLnBrk="0" hangingPunct="0">
              <a:spcAft>
                <a:spcPts val="300"/>
              </a:spcAft>
              <a:buFont typeface="Arial" charset="0"/>
              <a:buChar char="•"/>
            </a:pPr>
            <a:r>
              <a:rPr lang="en-US" sz="1300"/>
              <a:t>Maid service included</a:t>
            </a:r>
          </a:p>
          <a:p>
            <a:pPr marL="228600" lvl="1" indent="-114300" eaLnBrk="0" hangingPunct="0">
              <a:spcAft>
                <a:spcPts val="300"/>
              </a:spcAft>
              <a:buFont typeface="Arial" charset="0"/>
              <a:buChar char="•"/>
            </a:pPr>
            <a:r>
              <a:rPr lang="en-US" sz="1300"/>
              <a:t>Check-in Friday, June 18, Check-out Monday, June 21</a:t>
            </a:r>
          </a:p>
          <a:p>
            <a:pPr marL="177800" indent="-177800" eaLnBrk="0" hangingPunct="0">
              <a:spcAft>
                <a:spcPts val="300"/>
              </a:spcAft>
              <a:buFont typeface="Arial" charset="0"/>
              <a:buChar char="•"/>
            </a:pPr>
            <a:r>
              <a:rPr lang="en-US" sz="1300"/>
              <a:t>Grounds ticket to the US Open</a:t>
            </a:r>
          </a:p>
          <a:p>
            <a:pPr marL="228600" lvl="1" indent="-114300" eaLnBrk="0" hangingPunct="0">
              <a:spcAft>
                <a:spcPts val="300"/>
              </a:spcAft>
              <a:buFont typeface="Arial" charset="0"/>
              <a:buChar char="•"/>
            </a:pPr>
            <a:r>
              <a:rPr lang="en-US" sz="1300"/>
              <a:t>Saturday, June 19 and Sunday, June 20</a:t>
            </a:r>
          </a:p>
          <a:p>
            <a:pPr marL="177800" indent="-177800" eaLnBrk="0" hangingPunct="0">
              <a:spcAft>
                <a:spcPts val="300"/>
              </a:spcAft>
              <a:buFont typeface="Arial" charset="0"/>
              <a:buChar char="•"/>
            </a:pPr>
            <a:r>
              <a:rPr lang="en-US" sz="1300"/>
              <a:t>Executive Club Hospitality</a:t>
            </a:r>
          </a:p>
          <a:p>
            <a:pPr marL="228600" lvl="1" indent="-114300" eaLnBrk="0" hangingPunct="0">
              <a:spcAft>
                <a:spcPts val="300"/>
              </a:spcAft>
              <a:buFont typeface="Arial" charset="0"/>
              <a:buChar char="•"/>
            </a:pPr>
            <a:r>
              <a:rPr lang="en-US" sz="1300"/>
              <a:t>Saturday, June 19 and Sunday, June 20</a:t>
            </a:r>
          </a:p>
          <a:p>
            <a:pPr marL="177800" indent="-177800" eaLnBrk="0" hangingPunct="0">
              <a:spcAft>
                <a:spcPts val="300"/>
              </a:spcAft>
              <a:buFont typeface="Arial" charset="0"/>
              <a:buChar char="•"/>
            </a:pPr>
            <a:r>
              <a:rPr lang="en-US" sz="1300"/>
              <a:t>BST ticket holder</a:t>
            </a:r>
          </a:p>
          <a:p>
            <a:pPr marL="177800" indent="-177800" eaLnBrk="0" hangingPunct="0">
              <a:spcAft>
                <a:spcPts val="300"/>
              </a:spcAft>
              <a:buFont typeface="Arial" charset="0"/>
              <a:buChar char="•"/>
            </a:pPr>
            <a:r>
              <a:rPr lang="en-US" sz="1300"/>
              <a:t>Round-trip transportation to the event</a:t>
            </a:r>
          </a:p>
          <a:p>
            <a:pPr marL="177800" indent="-177800" eaLnBrk="0" hangingPunct="0">
              <a:spcAft>
                <a:spcPts val="300"/>
              </a:spcAft>
              <a:buFont typeface="Arial" charset="0"/>
              <a:buChar char="•"/>
            </a:pPr>
            <a:r>
              <a:rPr lang="en-US" sz="1300"/>
              <a:t>All taxes included</a:t>
            </a:r>
          </a:p>
          <a:p>
            <a:pPr marL="177800" indent="-177800" eaLnBrk="0" hangingPunct="0"/>
            <a:endParaRPr lang="en-US" sz="1300" b="1">
              <a:solidFill>
                <a:srgbClr val="1D81BE"/>
              </a:solidFill>
            </a:endParaRPr>
          </a:p>
          <a:p>
            <a:pPr marL="177800" indent="-177800" eaLnBrk="0" hangingPunct="0"/>
            <a:r>
              <a:rPr lang="en-US" sz="1400" b="1"/>
              <a:t>Hotel Option</a:t>
            </a:r>
          </a:p>
          <a:p>
            <a:pPr marL="177800" indent="-177800" eaLnBrk="0" hangingPunct="0"/>
            <a:r>
              <a:rPr lang="en-US" sz="1300" b="1">
                <a:solidFill>
                  <a:srgbClr val="2F4A17"/>
                </a:solidFill>
              </a:rPr>
              <a:t>Total investment per person:</a:t>
            </a:r>
          </a:p>
          <a:p>
            <a:pPr marL="177800" indent="-177800" eaLnBrk="0" hangingPunct="0"/>
            <a:r>
              <a:rPr lang="en-US" sz="1300"/>
              <a:t>Double Occupancy: $2,375       Single Occupancy: $3195</a:t>
            </a:r>
          </a:p>
          <a:p>
            <a:pPr marL="177800" indent="-177800" eaLnBrk="0" hangingPunct="0"/>
            <a:endParaRPr lang="en-US" sz="1400" b="1">
              <a:solidFill>
                <a:srgbClr val="000000"/>
              </a:solidFill>
            </a:endParaRPr>
          </a:p>
          <a:p>
            <a:pPr marL="177800" indent="-177800" eaLnBrk="0" hangingPunct="0"/>
            <a:r>
              <a:rPr lang="en-US" sz="1400" b="1"/>
              <a:t>4-Bedroom Private Home Option</a:t>
            </a:r>
          </a:p>
          <a:p>
            <a:pPr marL="177800" indent="-177800" eaLnBrk="0" hangingPunct="0"/>
            <a:r>
              <a:rPr lang="en-US" sz="1300" b="1">
                <a:solidFill>
                  <a:srgbClr val="2F4A17"/>
                </a:solidFill>
              </a:rPr>
              <a:t>Total investment per person: </a:t>
            </a:r>
            <a:r>
              <a:rPr lang="en-US" sz="1300"/>
              <a:t>$3,400*</a:t>
            </a:r>
            <a:endParaRPr lang="en-US" sz="1300" b="1">
              <a:solidFill>
                <a:srgbClr val="2F4A17"/>
              </a:solidFill>
            </a:endParaRPr>
          </a:p>
          <a:p>
            <a:pPr marL="177800" indent="-177800" eaLnBrk="0" hangingPunct="0">
              <a:buFontTx/>
              <a:buChar char="•"/>
            </a:pPr>
            <a:r>
              <a:rPr lang="en-US" sz="1000"/>
              <a:t>Based on 4 person occupancy. Estate houses also available. Please contact your PGS sales representative for pictures and pricing</a:t>
            </a:r>
            <a:r>
              <a:rPr lang="en-US" sz="1000" b="1">
                <a:solidFill>
                  <a:srgbClr val="000000"/>
                </a:solidFill>
              </a:rPr>
              <a:t> </a:t>
            </a:r>
          </a:p>
          <a:p>
            <a:pPr marL="177800" indent="-177800" eaLnBrk="0" hangingPunct="0">
              <a:buFontTx/>
              <a:buChar char="•"/>
            </a:pPr>
            <a:endParaRPr lang="en-US" sz="1000" b="1">
              <a:solidFill>
                <a:srgbClr val="000000"/>
              </a:solidFill>
            </a:endParaRPr>
          </a:p>
          <a:p>
            <a:pPr marL="177800" indent="-177800"/>
            <a:r>
              <a:rPr lang="en-US" sz="1400"/>
              <a:t>Contact: </a:t>
            </a:r>
            <a:r>
              <a:rPr lang="en-US" sz="1400">
                <a:hlinkClick r:id="rId3"/>
              </a:rPr>
              <a:t>Carlos@Broachsportstours.com</a:t>
            </a:r>
            <a:r>
              <a:rPr lang="en-US" sz="1400"/>
              <a:t> or 1-800-849-6345</a:t>
            </a:r>
            <a:endParaRPr lang="en-US" sz="1400" b="1">
              <a:solidFill>
                <a:srgbClr val="1D81BE"/>
              </a:solidFill>
            </a:endParaRPr>
          </a:p>
          <a:p>
            <a:pPr marL="177800" indent="-177800" eaLnBrk="0" hangingPunct="0">
              <a:buFontTx/>
              <a:buChar char="•"/>
            </a:pPr>
            <a:endParaRPr lang="en-US" sz="1400" b="1">
              <a:solidFill>
                <a:srgbClr val="000000"/>
              </a:solidFill>
            </a:endParaRPr>
          </a:p>
        </p:txBody>
      </p:sp>
      <p:sp>
        <p:nvSpPr>
          <p:cNvPr id="16389" name="Line 10"/>
          <p:cNvSpPr>
            <a:spLocks noChangeShapeType="1"/>
          </p:cNvSpPr>
          <p:nvPr/>
        </p:nvSpPr>
        <p:spPr bwMode="auto">
          <a:xfrm>
            <a:off x="381000" y="1905000"/>
            <a:ext cx="6172200" cy="0"/>
          </a:xfrm>
          <a:prstGeom prst="line">
            <a:avLst/>
          </a:prstGeom>
          <a:noFill/>
          <a:ln w="9525">
            <a:solidFill>
              <a:schemeClr val="tx1"/>
            </a:solidFill>
            <a:round/>
            <a:headEnd/>
            <a:tailEnd/>
          </a:ln>
        </p:spPr>
        <p:txBody>
          <a:bodyPr wrap="none" anchor="ctr"/>
          <a:lstStyle/>
          <a:p>
            <a:endParaRPr lang="en-US"/>
          </a:p>
        </p:txBody>
      </p:sp>
      <p:sp>
        <p:nvSpPr>
          <p:cNvPr id="16390" name="Line 11"/>
          <p:cNvSpPr>
            <a:spLocks noChangeShapeType="1"/>
          </p:cNvSpPr>
          <p:nvPr/>
        </p:nvSpPr>
        <p:spPr bwMode="auto">
          <a:xfrm>
            <a:off x="304800" y="5867400"/>
            <a:ext cx="6172200" cy="0"/>
          </a:xfrm>
          <a:prstGeom prst="line">
            <a:avLst/>
          </a:prstGeom>
          <a:noFill/>
          <a:ln w="9525">
            <a:solidFill>
              <a:schemeClr val="tx1"/>
            </a:solidFill>
            <a:round/>
            <a:headEnd/>
            <a:tailEnd/>
          </a:ln>
        </p:spPr>
        <p:txBody>
          <a:bodyPr wrap="none" anchor="ctr"/>
          <a:lstStyle/>
          <a:p>
            <a:endParaRPr lang="en-US"/>
          </a:p>
        </p:txBody>
      </p:sp>
      <p:sp>
        <p:nvSpPr>
          <p:cNvPr id="16391" name="Text Box 4"/>
          <p:cNvSpPr txBox="1">
            <a:spLocks noChangeArrowheads="1"/>
          </p:cNvSpPr>
          <p:nvPr/>
        </p:nvSpPr>
        <p:spPr bwMode="auto">
          <a:xfrm>
            <a:off x="0" y="-177800"/>
            <a:ext cx="6858000" cy="1016000"/>
          </a:xfrm>
          <a:prstGeom prst="rect">
            <a:avLst/>
          </a:prstGeom>
          <a:noFill/>
          <a:ln w="9525">
            <a:noFill/>
            <a:miter lim="800000"/>
            <a:headEnd/>
            <a:tailEnd/>
          </a:ln>
        </p:spPr>
        <p:txBody>
          <a:bodyPr>
            <a:spAutoFit/>
          </a:bodyPr>
          <a:lstStyle/>
          <a:p>
            <a:pPr algn="ctr" eaLnBrk="0" hangingPunct="0"/>
            <a:r>
              <a:rPr lang="en-US" sz="4600" b="1">
                <a:solidFill>
                  <a:schemeClr val="bg1"/>
                </a:solidFill>
              </a:rPr>
              <a:t>US OPEN 2010</a:t>
            </a:r>
          </a:p>
          <a:p>
            <a:pPr algn="ctr" eaLnBrk="0" hangingPunct="0"/>
            <a:r>
              <a:rPr lang="en-US" sz="1400" b="1">
                <a:solidFill>
                  <a:schemeClr val="bg1"/>
                </a:solidFill>
              </a:rPr>
              <a:t>June 14-20, 2010</a:t>
            </a:r>
            <a:endParaRPr lang="en-US" sz="1400" b="1">
              <a:solidFill>
                <a:srgbClr val="2B5128"/>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GOLF GRASS"/>
          <p:cNvPicPr>
            <a:picLocks noChangeAspect="1" noChangeArrowheads="1"/>
          </p:cNvPicPr>
          <p:nvPr/>
        </p:nvPicPr>
        <p:blipFill>
          <a:blip r:embed="rId3"/>
          <a:srcRect t="46683" b="24234"/>
          <a:stretch>
            <a:fillRect/>
          </a:stretch>
        </p:blipFill>
        <p:spPr bwMode="auto">
          <a:xfrm>
            <a:off x="0" y="-76200"/>
            <a:ext cx="6858000" cy="914400"/>
          </a:xfrm>
          <a:prstGeom prst="rect">
            <a:avLst/>
          </a:prstGeom>
          <a:noFill/>
          <a:ln w="9525">
            <a:noFill/>
            <a:miter lim="800000"/>
            <a:headEnd/>
            <a:tailEnd/>
          </a:ln>
        </p:spPr>
      </p:pic>
      <p:pic>
        <p:nvPicPr>
          <p:cNvPr id="17410" name="Picture 3" descr="GOLF GRASS"/>
          <p:cNvPicPr>
            <a:picLocks noChangeAspect="1" noChangeArrowheads="1"/>
          </p:cNvPicPr>
          <p:nvPr/>
        </p:nvPicPr>
        <p:blipFill>
          <a:blip r:embed="rId3"/>
          <a:srcRect t="46683" b="43622"/>
          <a:stretch>
            <a:fillRect/>
          </a:stretch>
        </p:blipFill>
        <p:spPr bwMode="auto">
          <a:xfrm>
            <a:off x="0" y="8839200"/>
            <a:ext cx="6858000" cy="304800"/>
          </a:xfrm>
          <a:prstGeom prst="rect">
            <a:avLst/>
          </a:prstGeom>
          <a:noFill/>
          <a:ln w="9525">
            <a:noFill/>
            <a:miter lim="800000"/>
            <a:headEnd/>
            <a:tailEnd/>
          </a:ln>
        </p:spPr>
      </p:pic>
      <p:sp>
        <p:nvSpPr>
          <p:cNvPr id="17411" name="Text Box 5"/>
          <p:cNvSpPr txBox="1">
            <a:spLocks noChangeArrowheads="1"/>
          </p:cNvSpPr>
          <p:nvPr/>
        </p:nvSpPr>
        <p:spPr bwMode="auto">
          <a:xfrm>
            <a:off x="0" y="739775"/>
            <a:ext cx="6858000" cy="708025"/>
          </a:xfrm>
          <a:prstGeom prst="rect">
            <a:avLst/>
          </a:prstGeom>
          <a:noFill/>
          <a:ln w="9525">
            <a:noFill/>
            <a:miter lim="800000"/>
            <a:headEnd/>
            <a:tailEnd/>
          </a:ln>
        </p:spPr>
        <p:txBody>
          <a:bodyPr>
            <a:spAutoFit/>
          </a:bodyPr>
          <a:lstStyle/>
          <a:p>
            <a:pPr algn="ctr" eaLnBrk="0" hangingPunct="0">
              <a:spcBef>
                <a:spcPct val="50000"/>
              </a:spcBef>
            </a:pPr>
            <a:r>
              <a:rPr lang="en-US" sz="4000">
                <a:solidFill>
                  <a:srgbClr val="2B5128"/>
                </a:solidFill>
                <a:latin typeface="Edwardian Script ITC" pitchFamily="66" charset="0"/>
              </a:rPr>
              <a:t>Nicklaus Package</a:t>
            </a:r>
          </a:p>
        </p:txBody>
      </p:sp>
      <p:sp>
        <p:nvSpPr>
          <p:cNvPr id="17412" name="Text Box 9"/>
          <p:cNvSpPr txBox="1">
            <a:spLocks noChangeArrowheads="1"/>
          </p:cNvSpPr>
          <p:nvPr/>
        </p:nvSpPr>
        <p:spPr bwMode="auto">
          <a:xfrm>
            <a:off x="381000" y="1524000"/>
            <a:ext cx="6324600" cy="5694363"/>
          </a:xfrm>
          <a:prstGeom prst="rect">
            <a:avLst/>
          </a:prstGeom>
          <a:noFill/>
          <a:ln w="9525">
            <a:noFill/>
            <a:miter lim="800000"/>
            <a:headEnd/>
            <a:tailEnd/>
          </a:ln>
        </p:spPr>
        <p:txBody>
          <a:bodyPr>
            <a:spAutoFit/>
          </a:bodyPr>
          <a:lstStyle/>
          <a:p>
            <a:pPr marL="177800" indent="-177800" eaLnBrk="0" hangingPunct="0"/>
            <a:r>
              <a:rPr lang="en-US" sz="1300" b="1">
                <a:solidFill>
                  <a:srgbClr val="2F4A17"/>
                </a:solidFill>
              </a:rPr>
              <a:t>INCLUDED FEATURES:</a:t>
            </a:r>
            <a:endParaRPr lang="en-US" sz="1300" b="1">
              <a:solidFill>
                <a:srgbClr val="1D81BE"/>
              </a:solidFill>
            </a:endParaRPr>
          </a:p>
          <a:p>
            <a:pPr marL="177800" indent="-177800" eaLnBrk="0" hangingPunct="0">
              <a:spcAft>
                <a:spcPts val="300"/>
              </a:spcAft>
              <a:buFont typeface="Arial" charset="0"/>
              <a:buChar char="•"/>
            </a:pPr>
            <a:endParaRPr lang="en-US" sz="1300">
              <a:solidFill>
                <a:srgbClr val="000000"/>
              </a:solidFill>
            </a:endParaRPr>
          </a:p>
          <a:p>
            <a:pPr marL="177800" indent="-177800" eaLnBrk="0" hangingPunct="0">
              <a:spcAft>
                <a:spcPts val="300"/>
              </a:spcAft>
              <a:buFont typeface="Arial" charset="0"/>
              <a:buChar char="•"/>
            </a:pPr>
            <a:r>
              <a:rPr lang="en-US" sz="1300"/>
              <a:t>Your choice of:</a:t>
            </a:r>
          </a:p>
          <a:p>
            <a:pPr marL="228600" lvl="1" indent="-114300" eaLnBrk="0" hangingPunct="0">
              <a:spcAft>
                <a:spcPts val="300"/>
              </a:spcAft>
              <a:buFont typeface="Arial" charset="0"/>
              <a:buChar char="•"/>
            </a:pPr>
            <a:r>
              <a:rPr lang="en-US" sz="1300"/>
              <a:t>(5) nights deluxe hotel accommodations in Monterey</a:t>
            </a:r>
          </a:p>
          <a:p>
            <a:pPr marL="228600" lvl="1" indent="-114300" eaLnBrk="0" hangingPunct="0">
              <a:spcAft>
                <a:spcPts val="300"/>
              </a:spcAft>
              <a:buFont typeface="Arial" charset="0"/>
              <a:buChar char="•"/>
            </a:pPr>
            <a:r>
              <a:rPr lang="en-US" sz="1300"/>
              <a:t>(5) nights in a four bedroom private luxury home</a:t>
            </a:r>
          </a:p>
          <a:p>
            <a:pPr marL="228600" lvl="1" indent="-114300" eaLnBrk="0" hangingPunct="0">
              <a:spcAft>
                <a:spcPts val="300"/>
              </a:spcAft>
              <a:buFont typeface="Arial" charset="0"/>
              <a:buChar char="•"/>
            </a:pPr>
            <a:r>
              <a:rPr lang="en-US" sz="1300"/>
              <a:t>Maid service included</a:t>
            </a:r>
          </a:p>
          <a:p>
            <a:pPr marL="228600" lvl="1" indent="-114300" eaLnBrk="0" hangingPunct="0">
              <a:spcAft>
                <a:spcPts val="300"/>
              </a:spcAft>
              <a:buFont typeface="Arial" charset="0"/>
              <a:buChar char="•"/>
            </a:pPr>
            <a:r>
              <a:rPr lang="en-US" sz="1300"/>
              <a:t>Check-in Wednesday, June 16, Check-out Monday, June 21</a:t>
            </a:r>
          </a:p>
          <a:p>
            <a:pPr marL="177800" indent="-177800" eaLnBrk="0" hangingPunct="0">
              <a:spcAft>
                <a:spcPts val="300"/>
              </a:spcAft>
              <a:buFont typeface="Arial" charset="0"/>
              <a:buChar char="•"/>
            </a:pPr>
            <a:r>
              <a:rPr lang="en-US" sz="1300"/>
              <a:t>Grounds ticket to the US Open</a:t>
            </a:r>
          </a:p>
          <a:p>
            <a:pPr marL="228600" lvl="1" indent="-114300" eaLnBrk="0" hangingPunct="0">
              <a:spcAft>
                <a:spcPts val="300"/>
              </a:spcAft>
              <a:buFont typeface="Arial" charset="0"/>
              <a:buChar char="•"/>
            </a:pPr>
            <a:r>
              <a:rPr lang="en-US" sz="1300"/>
              <a:t>Thursday, June 17 and Sunday, June 20</a:t>
            </a:r>
          </a:p>
          <a:p>
            <a:pPr marL="177800" indent="-177800" eaLnBrk="0" hangingPunct="0">
              <a:spcAft>
                <a:spcPts val="300"/>
              </a:spcAft>
              <a:buFont typeface="Arial" charset="0"/>
              <a:buChar char="•"/>
            </a:pPr>
            <a:r>
              <a:rPr lang="en-US" sz="1300"/>
              <a:t>Executive Club Hospitality</a:t>
            </a:r>
          </a:p>
          <a:p>
            <a:pPr marL="228600" lvl="1" indent="-114300" eaLnBrk="0" hangingPunct="0">
              <a:spcAft>
                <a:spcPts val="300"/>
              </a:spcAft>
              <a:buFont typeface="Arial" charset="0"/>
              <a:buChar char="•"/>
            </a:pPr>
            <a:r>
              <a:rPr lang="en-US" sz="1300"/>
              <a:t>Thursday, June 17 and Sunday, June 20</a:t>
            </a:r>
          </a:p>
          <a:p>
            <a:pPr marL="177800" indent="-177800" eaLnBrk="0" hangingPunct="0">
              <a:spcAft>
                <a:spcPts val="300"/>
              </a:spcAft>
              <a:buFont typeface="Arial" charset="0"/>
              <a:buChar char="•"/>
            </a:pPr>
            <a:r>
              <a:rPr lang="en-US" sz="1300"/>
              <a:t>BST ticket holder</a:t>
            </a:r>
          </a:p>
          <a:p>
            <a:pPr marL="177800" indent="-177800" eaLnBrk="0" hangingPunct="0">
              <a:spcAft>
                <a:spcPts val="300"/>
              </a:spcAft>
              <a:buFont typeface="Arial" charset="0"/>
              <a:buChar char="•"/>
            </a:pPr>
            <a:r>
              <a:rPr lang="en-US" sz="1300"/>
              <a:t>Round-trip transportation to the event</a:t>
            </a:r>
          </a:p>
          <a:p>
            <a:pPr marL="177800" indent="-177800" eaLnBrk="0" hangingPunct="0">
              <a:spcAft>
                <a:spcPts val="300"/>
              </a:spcAft>
              <a:buFont typeface="Arial" charset="0"/>
              <a:buChar char="•"/>
            </a:pPr>
            <a:r>
              <a:rPr lang="en-US" sz="1300"/>
              <a:t>All taxes included</a:t>
            </a:r>
          </a:p>
          <a:p>
            <a:pPr marL="177800" indent="-177800" eaLnBrk="0" hangingPunct="0"/>
            <a:endParaRPr lang="en-US" sz="1400" b="1"/>
          </a:p>
          <a:p>
            <a:pPr marL="177800" indent="-177800" eaLnBrk="0" hangingPunct="0"/>
            <a:r>
              <a:rPr lang="en-US" sz="1400" b="1"/>
              <a:t>Hotel Option</a:t>
            </a:r>
          </a:p>
          <a:p>
            <a:pPr marL="177800" indent="-177800" eaLnBrk="0" hangingPunct="0"/>
            <a:r>
              <a:rPr lang="en-US" sz="1300" b="1">
                <a:solidFill>
                  <a:srgbClr val="2F4A17"/>
                </a:solidFill>
              </a:rPr>
              <a:t>Total investment per person:</a:t>
            </a:r>
          </a:p>
          <a:p>
            <a:pPr marL="177800" indent="-177800" eaLnBrk="0" hangingPunct="0"/>
            <a:r>
              <a:rPr lang="en-US" sz="1300"/>
              <a:t>Double Occupancy: </a:t>
            </a:r>
            <a:r>
              <a:rPr lang="en-US" sz="1200"/>
              <a:t>$4235       </a:t>
            </a:r>
            <a:r>
              <a:rPr lang="en-US" sz="1300"/>
              <a:t>Single Occupancy: </a:t>
            </a:r>
            <a:r>
              <a:rPr lang="en-US" sz="1200"/>
              <a:t>$5,395</a:t>
            </a:r>
          </a:p>
          <a:p>
            <a:pPr marL="177800" indent="-177800" eaLnBrk="0" hangingPunct="0"/>
            <a:endParaRPr lang="en-US" sz="1400" b="1">
              <a:solidFill>
                <a:srgbClr val="000000"/>
              </a:solidFill>
            </a:endParaRPr>
          </a:p>
          <a:p>
            <a:pPr marL="177800" indent="-177800" eaLnBrk="0" hangingPunct="0"/>
            <a:r>
              <a:rPr lang="en-US" sz="1400" b="1"/>
              <a:t>4-Bedroom Private Home Option</a:t>
            </a:r>
          </a:p>
          <a:p>
            <a:pPr marL="177800" indent="-177800" eaLnBrk="0" hangingPunct="0"/>
            <a:r>
              <a:rPr lang="en-US" sz="1300" b="1">
                <a:solidFill>
                  <a:srgbClr val="2F4A17"/>
                </a:solidFill>
              </a:rPr>
              <a:t>Total investment per person: </a:t>
            </a:r>
            <a:r>
              <a:rPr lang="en-US" sz="1200"/>
              <a:t>$5,750*</a:t>
            </a:r>
            <a:endParaRPr lang="en-US" sz="1200" b="1">
              <a:solidFill>
                <a:srgbClr val="2F4A17"/>
              </a:solidFill>
            </a:endParaRPr>
          </a:p>
          <a:p>
            <a:pPr marL="177800" indent="-177800" eaLnBrk="0" hangingPunct="0">
              <a:buFontTx/>
              <a:buChar char="•"/>
            </a:pPr>
            <a:r>
              <a:rPr lang="en-US" sz="1000"/>
              <a:t>Based on 4 person occupancy. Estate houses also available. Please contact your PGS sales representative for pictures and pricing</a:t>
            </a:r>
            <a:r>
              <a:rPr lang="en-US" sz="1000" b="1">
                <a:solidFill>
                  <a:srgbClr val="000000"/>
                </a:solidFill>
              </a:rPr>
              <a:t> </a:t>
            </a:r>
          </a:p>
          <a:p>
            <a:pPr marL="177800" indent="-177800" eaLnBrk="0" hangingPunct="0">
              <a:buFontTx/>
              <a:buChar char="•"/>
            </a:pPr>
            <a:endParaRPr lang="en-US" sz="1000" b="1">
              <a:solidFill>
                <a:srgbClr val="000000"/>
              </a:solidFill>
            </a:endParaRPr>
          </a:p>
          <a:p>
            <a:pPr marL="177800" indent="-177800"/>
            <a:r>
              <a:rPr lang="en-US" sz="1400"/>
              <a:t>Contact: </a:t>
            </a:r>
            <a:r>
              <a:rPr lang="en-US" sz="1400">
                <a:hlinkClick r:id="rId4"/>
              </a:rPr>
              <a:t>Carlos@Broachsportstours.com</a:t>
            </a:r>
            <a:r>
              <a:rPr lang="en-US" sz="1400"/>
              <a:t> or 1-800-849-6345</a:t>
            </a:r>
            <a:endParaRPr lang="en-US" sz="1400" b="1">
              <a:solidFill>
                <a:srgbClr val="1D81BE"/>
              </a:solidFill>
            </a:endParaRPr>
          </a:p>
          <a:p>
            <a:pPr marL="177800" indent="-177800" eaLnBrk="0" hangingPunct="0">
              <a:buFontTx/>
              <a:buChar char="•"/>
            </a:pPr>
            <a:endParaRPr lang="en-US" sz="1400" b="1">
              <a:solidFill>
                <a:srgbClr val="000000"/>
              </a:solidFill>
            </a:endParaRPr>
          </a:p>
        </p:txBody>
      </p:sp>
      <p:sp>
        <p:nvSpPr>
          <p:cNvPr id="17413" name="Line 10"/>
          <p:cNvSpPr>
            <a:spLocks noChangeShapeType="1"/>
          </p:cNvSpPr>
          <p:nvPr/>
        </p:nvSpPr>
        <p:spPr bwMode="auto">
          <a:xfrm>
            <a:off x="381000" y="1905000"/>
            <a:ext cx="6172200" cy="0"/>
          </a:xfrm>
          <a:prstGeom prst="line">
            <a:avLst/>
          </a:prstGeom>
          <a:noFill/>
          <a:ln w="9525">
            <a:solidFill>
              <a:schemeClr val="tx1"/>
            </a:solidFill>
            <a:round/>
            <a:headEnd/>
            <a:tailEnd/>
          </a:ln>
        </p:spPr>
        <p:txBody>
          <a:bodyPr wrap="none" anchor="ctr"/>
          <a:lstStyle/>
          <a:p>
            <a:endParaRPr lang="en-US"/>
          </a:p>
        </p:txBody>
      </p:sp>
      <p:sp>
        <p:nvSpPr>
          <p:cNvPr id="17414" name="Line 11"/>
          <p:cNvSpPr>
            <a:spLocks noChangeShapeType="1"/>
          </p:cNvSpPr>
          <p:nvPr/>
        </p:nvSpPr>
        <p:spPr bwMode="auto">
          <a:xfrm>
            <a:off x="304800" y="5867400"/>
            <a:ext cx="6172200" cy="0"/>
          </a:xfrm>
          <a:prstGeom prst="line">
            <a:avLst/>
          </a:prstGeom>
          <a:noFill/>
          <a:ln w="9525">
            <a:solidFill>
              <a:schemeClr val="tx1"/>
            </a:solidFill>
            <a:round/>
            <a:headEnd/>
            <a:tailEnd/>
          </a:ln>
        </p:spPr>
        <p:txBody>
          <a:bodyPr wrap="none" anchor="ctr"/>
          <a:lstStyle/>
          <a:p>
            <a:endParaRPr lang="en-US"/>
          </a:p>
        </p:txBody>
      </p:sp>
      <p:sp>
        <p:nvSpPr>
          <p:cNvPr id="17415" name="Text Box 4"/>
          <p:cNvSpPr txBox="1">
            <a:spLocks noChangeArrowheads="1"/>
          </p:cNvSpPr>
          <p:nvPr/>
        </p:nvSpPr>
        <p:spPr bwMode="auto">
          <a:xfrm>
            <a:off x="0" y="-177800"/>
            <a:ext cx="6858000" cy="1016000"/>
          </a:xfrm>
          <a:prstGeom prst="rect">
            <a:avLst/>
          </a:prstGeom>
          <a:noFill/>
          <a:ln w="9525">
            <a:noFill/>
            <a:miter lim="800000"/>
            <a:headEnd/>
            <a:tailEnd/>
          </a:ln>
        </p:spPr>
        <p:txBody>
          <a:bodyPr>
            <a:spAutoFit/>
          </a:bodyPr>
          <a:lstStyle/>
          <a:p>
            <a:pPr algn="ctr" eaLnBrk="0" hangingPunct="0"/>
            <a:r>
              <a:rPr lang="en-US" sz="4600" b="1">
                <a:solidFill>
                  <a:schemeClr val="bg1"/>
                </a:solidFill>
              </a:rPr>
              <a:t>US OPEN 2010</a:t>
            </a:r>
          </a:p>
          <a:p>
            <a:pPr algn="ctr" eaLnBrk="0" hangingPunct="0"/>
            <a:r>
              <a:rPr lang="en-US" sz="1400" b="1">
                <a:solidFill>
                  <a:schemeClr val="bg1"/>
                </a:solidFill>
              </a:rPr>
              <a:t>June 14-20, 2010</a:t>
            </a:r>
            <a:endParaRPr lang="en-US" sz="1400" b="1">
              <a:solidFill>
                <a:srgbClr val="2B5128"/>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5" descr="hotel back.tiff"/>
          <p:cNvPicPr>
            <a:picLocks noChangeAspect="1"/>
          </p:cNvPicPr>
          <p:nvPr/>
        </p:nvPicPr>
        <p:blipFill>
          <a:blip r:embed="rId2"/>
          <a:srcRect/>
          <a:stretch>
            <a:fillRect/>
          </a:stretch>
        </p:blipFill>
        <p:spPr bwMode="auto">
          <a:xfrm>
            <a:off x="0" y="4645025"/>
            <a:ext cx="6858000" cy="4498975"/>
          </a:xfrm>
          <a:prstGeom prst="rect">
            <a:avLst/>
          </a:prstGeom>
          <a:noFill/>
          <a:ln w="9525">
            <a:noFill/>
            <a:miter lim="800000"/>
            <a:headEnd/>
            <a:tailEnd/>
          </a:ln>
        </p:spPr>
      </p:pic>
      <p:pic>
        <p:nvPicPr>
          <p:cNvPr id="19458" name="Picture 2" descr="GOLF GRASS"/>
          <p:cNvPicPr>
            <a:picLocks noChangeAspect="1" noChangeArrowheads="1"/>
          </p:cNvPicPr>
          <p:nvPr/>
        </p:nvPicPr>
        <p:blipFill>
          <a:blip r:embed="rId3"/>
          <a:srcRect t="46683" b="24234"/>
          <a:stretch>
            <a:fillRect/>
          </a:stretch>
        </p:blipFill>
        <p:spPr bwMode="auto">
          <a:xfrm>
            <a:off x="0" y="-76200"/>
            <a:ext cx="6858000" cy="914400"/>
          </a:xfrm>
          <a:prstGeom prst="rect">
            <a:avLst/>
          </a:prstGeom>
          <a:noFill/>
          <a:ln w="9525">
            <a:noFill/>
            <a:miter lim="800000"/>
            <a:headEnd/>
            <a:tailEnd/>
          </a:ln>
        </p:spPr>
      </p:pic>
      <p:sp>
        <p:nvSpPr>
          <p:cNvPr id="19459" name="Text Box 5"/>
          <p:cNvSpPr txBox="1">
            <a:spLocks noChangeArrowheads="1"/>
          </p:cNvSpPr>
          <p:nvPr/>
        </p:nvSpPr>
        <p:spPr bwMode="auto">
          <a:xfrm>
            <a:off x="0" y="815975"/>
            <a:ext cx="6858000" cy="708025"/>
          </a:xfrm>
          <a:prstGeom prst="rect">
            <a:avLst/>
          </a:prstGeom>
          <a:noFill/>
          <a:ln w="9525">
            <a:noFill/>
            <a:miter lim="800000"/>
            <a:headEnd/>
            <a:tailEnd/>
          </a:ln>
        </p:spPr>
        <p:txBody>
          <a:bodyPr>
            <a:spAutoFit/>
          </a:bodyPr>
          <a:lstStyle/>
          <a:p>
            <a:pPr algn="ctr" eaLnBrk="0" hangingPunct="0">
              <a:spcBef>
                <a:spcPct val="50000"/>
              </a:spcBef>
            </a:pPr>
            <a:r>
              <a:rPr lang="en-US" sz="4000">
                <a:solidFill>
                  <a:srgbClr val="2B5128"/>
                </a:solidFill>
                <a:latin typeface="Edwardian Script ITC" pitchFamily="66" charset="0"/>
              </a:rPr>
              <a:t>Hotel Options</a:t>
            </a:r>
          </a:p>
        </p:txBody>
      </p:sp>
      <p:sp>
        <p:nvSpPr>
          <p:cNvPr id="19460" name="Text Box 9"/>
          <p:cNvSpPr txBox="1">
            <a:spLocks noChangeArrowheads="1"/>
          </p:cNvSpPr>
          <p:nvPr/>
        </p:nvSpPr>
        <p:spPr bwMode="auto">
          <a:xfrm>
            <a:off x="381000" y="1773238"/>
            <a:ext cx="3657600" cy="2900362"/>
          </a:xfrm>
          <a:prstGeom prst="rect">
            <a:avLst/>
          </a:prstGeom>
          <a:noFill/>
          <a:ln w="9525">
            <a:noFill/>
            <a:miter lim="800000"/>
            <a:headEnd/>
            <a:tailEnd/>
          </a:ln>
        </p:spPr>
        <p:txBody>
          <a:bodyPr>
            <a:spAutoFit/>
          </a:bodyPr>
          <a:lstStyle/>
          <a:p>
            <a:pPr eaLnBrk="0" hangingPunct="0">
              <a:spcAft>
                <a:spcPts val="200"/>
              </a:spcAft>
            </a:pPr>
            <a:r>
              <a:rPr lang="en-US" sz="1300"/>
              <a:t>We have relationships with numerous major luxury hotel chains and can offer you and your guests options that include</a:t>
            </a:r>
          </a:p>
          <a:p>
            <a:pPr eaLnBrk="0" hangingPunct="0">
              <a:spcAft>
                <a:spcPts val="200"/>
              </a:spcAft>
            </a:pPr>
            <a:r>
              <a:rPr lang="en-US" sz="1300"/>
              <a:t>(but are not limited to):</a:t>
            </a:r>
          </a:p>
          <a:p>
            <a:pPr eaLnBrk="0" hangingPunct="0"/>
            <a:endParaRPr lang="en-US" sz="1300" b="1">
              <a:solidFill>
                <a:srgbClr val="1D81BE"/>
              </a:solidFill>
            </a:endParaRPr>
          </a:p>
          <a:p>
            <a:pPr eaLnBrk="0" hangingPunct="0">
              <a:spcAft>
                <a:spcPts val="600"/>
              </a:spcAft>
            </a:pPr>
            <a:r>
              <a:rPr lang="en-US" sz="1400" b="1">
                <a:solidFill>
                  <a:srgbClr val="2B5128"/>
                </a:solidFill>
              </a:rPr>
              <a:t>The Hyatt Regency Monterey</a:t>
            </a:r>
          </a:p>
          <a:p>
            <a:pPr eaLnBrk="0" hangingPunct="0">
              <a:spcAft>
                <a:spcPts val="600"/>
              </a:spcAft>
            </a:pPr>
            <a:r>
              <a:rPr lang="en-US" sz="1400" b="1">
                <a:solidFill>
                  <a:srgbClr val="2B5128"/>
                </a:solidFill>
              </a:rPr>
              <a:t>The Sheraton</a:t>
            </a:r>
          </a:p>
          <a:p>
            <a:pPr eaLnBrk="0" hangingPunct="0">
              <a:spcAft>
                <a:spcPts val="600"/>
              </a:spcAft>
            </a:pPr>
            <a:r>
              <a:rPr lang="en-US" sz="1400" b="1">
                <a:solidFill>
                  <a:srgbClr val="2B5128"/>
                </a:solidFill>
              </a:rPr>
              <a:t>The Hilton Garden Inn at Monterey</a:t>
            </a:r>
          </a:p>
          <a:p>
            <a:pPr eaLnBrk="0" hangingPunct="0">
              <a:spcAft>
                <a:spcPts val="600"/>
              </a:spcAft>
            </a:pPr>
            <a:r>
              <a:rPr lang="en-US" sz="1400" b="1">
                <a:solidFill>
                  <a:srgbClr val="2B5128"/>
                </a:solidFill>
              </a:rPr>
              <a:t>Marriott Monterey Bay Hotel</a:t>
            </a:r>
          </a:p>
          <a:p>
            <a:pPr eaLnBrk="0" hangingPunct="0"/>
            <a:endParaRPr lang="en-US" sz="1400" b="1">
              <a:solidFill>
                <a:srgbClr val="1D81BE"/>
              </a:solidFill>
            </a:endParaRPr>
          </a:p>
          <a:p>
            <a:pPr eaLnBrk="0" hangingPunct="0"/>
            <a:r>
              <a:rPr lang="en-US" sz="1300"/>
              <a:t>Hotels based on availability. For additional</a:t>
            </a:r>
          </a:p>
          <a:p>
            <a:pPr eaLnBrk="0" hangingPunct="0"/>
            <a:r>
              <a:rPr lang="en-US" sz="1300"/>
              <a:t>options contact your PGS sales representative.</a:t>
            </a:r>
            <a:endParaRPr lang="en-US" sz="1300" b="1">
              <a:solidFill>
                <a:srgbClr val="1D81BE"/>
              </a:solidFill>
            </a:endParaRPr>
          </a:p>
        </p:txBody>
      </p:sp>
      <p:pic>
        <p:nvPicPr>
          <p:cNvPr id="19461" name="Picture 9" descr="sheralogo.tiff"/>
          <p:cNvPicPr>
            <a:picLocks noChangeAspect="1"/>
          </p:cNvPicPr>
          <p:nvPr/>
        </p:nvPicPr>
        <p:blipFill>
          <a:blip r:embed="rId4"/>
          <a:srcRect/>
          <a:stretch>
            <a:fillRect/>
          </a:stretch>
        </p:blipFill>
        <p:spPr bwMode="auto">
          <a:xfrm>
            <a:off x="2286000" y="4846638"/>
            <a:ext cx="688975" cy="487362"/>
          </a:xfrm>
          <a:prstGeom prst="rect">
            <a:avLst/>
          </a:prstGeom>
          <a:noFill/>
          <a:ln w="9525">
            <a:noFill/>
            <a:miter lim="800000"/>
            <a:headEnd/>
            <a:tailEnd/>
          </a:ln>
        </p:spPr>
      </p:pic>
      <p:pic>
        <p:nvPicPr>
          <p:cNvPr id="11" name="Picture 10" descr="marriott.jpg"/>
          <p:cNvPicPr>
            <a:picLocks noChangeAspect="1"/>
          </p:cNvPicPr>
          <p:nvPr/>
        </p:nvPicPr>
        <p:blipFill>
          <a:blip r:embed="rId5"/>
          <a:srcRect/>
          <a:stretch>
            <a:fillRect/>
          </a:stretch>
        </p:blipFill>
        <p:spPr bwMode="auto">
          <a:xfrm>
            <a:off x="4225925" y="3559175"/>
            <a:ext cx="2173288" cy="1612900"/>
          </a:xfrm>
          <a:prstGeom prst="rect">
            <a:avLst/>
          </a:prstGeom>
          <a:noFill/>
          <a:ln w="9525">
            <a:noFill/>
            <a:miter lim="800000"/>
            <a:headEnd/>
            <a:tailEnd/>
          </a:ln>
          <a:effectLst>
            <a:outerShdw dist="38100" dir="2700000" rotWithShape="0">
              <a:srgbClr val="808080">
                <a:alpha val="42999"/>
              </a:srgbClr>
            </a:outerShdw>
          </a:effectLst>
        </p:spPr>
      </p:pic>
      <p:pic>
        <p:nvPicPr>
          <p:cNvPr id="19463" name="Picture 11" descr="marlogo.jpg"/>
          <p:cNvPicPr>
            <a:picLocks noChangeAspect="1"/>
          </p:cNvPicPr>
          <p:nvPr/>
        </p:nvPicPr>
        <p:blipFill>
          <a:blip r:embed="rId6"/>
          <a:srcRect/>
          <a:stretch>
            <a:fillRect/>
          </a:stretch>
        </p:blipFill>
        <p:spPr bwMode="auto">
          <a:xfrm>
            <a:off x="1447800" y="4929188"/>
            <a:ext cx="814388" cy="328612"/>
          </a:xfrm>
          <a:prstGeom prst="rect">
            <a:avLst/>
          </a:prstGeom>
          <a:noFill/>
          <a:ln w="9525">
            <a:noFill/>
            <a:miter lim="800000"/>
            <a:headEnd/>
            <a:tailEnd/>
          </a:ln>
        </p:spPr>
      </p:pic>
      <p:pic>
        <p:nvPicPr>
          <p:cNvPr id="13" name="Picture 12" descr="hyatt.jpg"/>
          <p:cNvPicPr>
            <a:picLocks noChangeAspect="1"/>
          </p:cNvPicPr>
          <p:nvPr/>
        </p:nvPicPr>
        <p:blipFill>
          <a:blip r:embed="rId7"/>
          <a:srcRect/>
          <a:stretch>
            <a:fillRect/>
          </a:stretch>
        </p:blipFill>
        <p:spPr bwMode="auto">
          <a:xfrm>
            <a:off x="4225925" y="1828800"/>
            <a:ext cx="2174875" cy="1568450"/>
          </a:xfrm>
          <a:prstGeom prst="rect">
            <a:avLst/>
          </a:prstGeom>
          <a:noFill/>
          <a:ln w="9525">
            <a:noFill/>
            <a:miter lim="800000"/>
            <a:headEnd/>
            <a:tailEnd/>
          </a:ln>
          <a:effectLst>
            <a:outerShdw dist="38100" dir="2700000" rotWithShape="0">
              <a:srgbClr val="808080">
                <a:alpha val="42999"/>
              </a:srgbClr>
            </a:outerShdw>
          </a:effectLst>
        </p:spPr>
      </p:pic>
      <p:pic>
        <p:nvPicPr>
          <p:cNvPr id="19465" name="Picture 13" descr="hyatlogo.tiff"/>
          <p:cNvPicPr>
            <a:picLocks noChangeAspect="1"/>
          </p:cNvPicPr>
          <p:nvPr/>
        </p:nvPicPr>
        <p:blipFill>
          <a:blip r:embed="rId8"/>
          <a:srcRect/>
          <a:stretch>
            <a:fillRect/>
          </a:stretch>
        </p:blipFill>
        <p:spPr bwMode="auto">
          <a:xfrm>
            <a:off x="457200" y="4876800"/>
            <a:ext cx="895350" cy="411163"/>
          </a:xfrm>
          <a:prstGeom prst="rect">
            <a:avLst/>
          </a:prstGeom>
          <a:noFill/>
          <a:ln w="9525">
            <a:noFill/>
            <a:miter lim="800000"/>
            <a:headEnd/>
            <a:tailEnd/>
          </a:ln>
        </p:spPr>
      </p:pic>
      <p:pic>
        <p:nvPicPr>
          <p:cNvPr id="19466" name="Picture 16" descr="hiltlogo.jpg"/>
          <p:cNvPicPr>
            <a:picLocks noChangeAspect="1"/>
          </p:cNvPicPr>
          <p:nvPr/>
        </p:nvPicPr>
        <p:blipFill>
          <a:blip r:embed="rId9"/>
          <a:srcRect/>
          <a:stretch>
            <a:fillRect/>
          </a:stretch>
        </p:blipFill>
        <p:spPr bwMode="auto">
          <a:xfrm>
            <a:off x="3160713" y="4886325"/>
            <a:ext cx="649287" cy="447675"/>
          </a:xfrm>
          <a:prstGeom prst="rect">
            <a:avLst/>
          </a:prstGeom>
          <a:noFill/>
          <a:ln w="9525">
            <a:noFill/>
            <a:miter lim="800000"/>
            <a:headEnd/>
            <a:tailEnd/>
          </a:ln>
        </p:spPr>
      </p:pic>
      <p:pic>
        <p:nvPicPr>
          <p:cNvPr id="18" name="Picture 17" descr="sheraton.jpg"/>
          <p:cNvPicPr>
            <a:picLocks noChangeAspect="1"/>
          </p:cNvPicPr>
          <p:nvPr/>
        </p:nvPicPr>
        <p:blipFill>
          <a:blip r:embed="rId10"/>
          <a:srcRect/>
          <a:stretch>
            <a:fillRect/>
          </a:stretch>
        </p:blipFill>
        <p:spPr bwMode="auto">
          <a:xfrm>
            <a:off x="4229100" y="5334000"/>
            <a:ext cx="2166938" cy="1600200"/>
          </a:xfrm>
          <a:prstGeom prst="rect">
            <a:avLst/>
          </a:prstGeom>
          <a:noFill/>
          <a:ln w="9525">
            <a:noFill/>
            <a:miter lim="800000"/>
            <a:headEnd/>
            <a:tailEnd/>
          </a:ln>
          <a:effectLst>
            <a:outerShdw dist="38100" dir="2700000" rotWithShape="0">
              <a:srgbClr val="808080">
                <a:alpha val="42999"/>
              </a:srgbClr>
            </a:outerShdw>
          </a:effectLst>
        </p:spPr>
      </p:pic>
      <p:sp>
        <p:nvSpPr>
          <p:cNvPr id="19468" name="TextBox 18"/>
          <p:cNvSpPr txBox="1">
            <a:spLocks noChangeArrowheads="1"/>
          </p:cNvSpPr>
          <p:nvPr/>
        </p:nvSpPr>
        <p:spPr bwMode="auto">
          <a:xfrm>
            <a:off x="4191000" y="5332413"/>
            <a:ext cx="1524000" cy="230187"/>
          </a:xfrm>
          <a:prstGeom prst="rect">
            <a:avLst/>
          </a:prstGeom>
          <a:noFill/>
          <a:ln w="9525">
            <a:noFill/>
            <a:miter lim="800000"/>
            <a:headEnd/>
            <a:tailEnd/>
          </a:ln>
        </p:spPr>
        <p:txBody>
          <a:bodyPr>
            <a:spAutoFit/>
          </a:bodyPr>
          <a:lstStyle/>
          <a:p>
            <a:pPr eaLnBrk="0" hangingPunct="0"/>
            <a:r>
              <a:rPr lang="en-US" sz="900">
                <a:solidFill>
                  <a:schemeClr val="bg1"/>
                </a:solidFill>
              </a:rPr>
              <a:t>The Sheraton</a:t>
            </a:r>
          </a:p>
        </p:txBody>
      </p:sp>
      <p:sp>
        <p:nvSpPr>
          <p:cNvPr id="19469" name="TextBox 19"/>
          <p:cNvSpPr txBox="1">
            <a:spLocks noChangeArrowheads="1"/>
          </p:cNvSpPr>
          <p:nvPr/>
        </p:nvSpPr>
        <p:spPr bwMode="auto">
          <a:xfrm>
            <a:off x="4191000" y="3122613"/>
            <a:ext cx="1524000" cy="230187"/>
          </a:xfrm>
          <a:prstGeom prst="rect">
            <a:avLst/>
          </a:prstGeom>
          <a:noFill/>
          <a:ln w="9525">
            <a:noFill/>
            <a:miter lim="800000"/>
            <a:headEnd/>
            <a:tailEnd/>
          </a:ln>
        </p:spPr>
        <p:txBody>
          <a:bodyPr>
            <a:spAutoFit/>
          </a:bodyPr>
          <a:lstStyle/>
          <a:p>
            <a:pPr eaLnBrk="0" hangingPunct="0"/>
            <a:r>
              <a:rPr lang="en-US" sz="900">
                <a:solidFill>
                  <a:schemeClr val="bg1"/>
                </a:solidFill>
              </a:rPr>
              <a:t>The Hyatt</a:t>
            </a:r>
          </a:p>
        </p:txBody>
      </p:sp>
      <p:sp>
        <p:nvSpPr>
          <p:cNvPr id="19470" name="TextBox 20"/>
          <p:cNvSpPr txBox="1">
            <a:spLocks noChangeArrowheads="1"/>
          </p:cNvSpPr>
          <p:nvPr/>
        </p:nvSpPr>
        <p:spPr bwMode="auto">
          <a:xfrm>
            <a:off x="4191000" y="3581400"/>
            <a:ext cx="1524000" cy="230188"/>
          </a:xfrm>
          <a:prstGeom prst="rect">
            <a:avLst/>
          </a:prstGeom>
          <a:noFill/>
          <a:ln w="9525">
            <a:noFill/>
            <a:miter lim="800000"/>
            <a:headEnd/>
            <a:tailEnd/>
          </a:ln>
        </p:spPr>
        <p:txBody>
          <a:bodyPr>
            <a:spAutoFit/>
          </a:bodyPr>
          <a:lstStyle/>
          <a:p>
            <a:pPr eaLnBrk="0" hangingPunct="0"/>
            <a:r>
              <a:rPr lang="en-US" sz="900">
                <a:solidFill>
                  <a:schemeClr val="bg1"/>
                </a:solidFill>
              </a:rPr>
              <a:t>The Marroitt</a:t>
            </a:r>
          </a:p>
        </p:txBody>
      </p:sp>
      <p:sp>
        <p:nvSpPr>
          <p:cNvPr id="19471" name="Text Box 4"/>
          <p:cNvSpPr txBox="1">
            <a:spLocks noChangeArrowheads="1"/>
          </p:cNvSpPr>
          <p:nvPr/>
        </p:nvSpPr>
        <p:spPr bwMode="auto">
          <a:xfrm>
            <a:off x="0" y="-177800"/>
            <a:ext cx="6858000" cy="1016000"/>
          </a:xfrm>
          <a:prstGeom prst="rect">
            <a:avLst/>
          </a:prstGeom>
          <a:noFill/>
          <a:ln w="9525">
            <a:noFill/>
            <a:miter lim="800000"/>
            <a:headEnd/>
            <a:tailEnd/>
          </a:ln>
        </p:spPr>
        <p:txBody>
          <a:bodyPr>
            <a:spAutoFit/>
          </a:bodyPr>
          <a:lstStyle/>
          <a:p>
            <a:pPr algn="ctr" eaLnBrk="0" hangingPunct="0"/>
            <a:r>
              <a:rPr lang="en-US" sz="4600" b="1">
                <a:solidFill>
                  <a:schemeClr val="bg1"/>
                </a:solidFill>
              </a:rPr>
              <a:t>US OPEN 2010</a:t>
            </a:r>
          </a:p>
          <a:p>
            <a:pPr algn="ctr" eaLnBrk="0" hangingPunct="0"/>
            <a:r>
              <a:rPr lang="en-US" sz="1400" b="1">
                <a:solidFill>
                  <a:schemeClr val="bg1"/>
                </a:solidFill>
              </a:rPr>
              <a:t>June 14-20, 2010</a:t>
            </a:r>
            <a:endParaRPr lang="en-US" sz="1400" b="1">
              <a:solidFill>
                <a:srgbClr val="2B5128"/>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5" descr="hotel back.tiff"/>
          <p:cNvPicPr>
            <a:picLocks noChangeAspect="1"/>
          </p:cNvPicPr>
          <p:nvPr/>
        </p:nvPicPr>
        <p:blipFill>
          <a:blip r:embed="rId2"/>
          <a:srcRect/>
          <a:stretch>
            <a:fillRect/>
          </a:stretch>
        </p:blipFill>
        <p:spPr bwMode="auto">
          <a:xfrm>
            <a:off x="0" y="4645025"/>
            <a:ext cx="6858000" cy="4498975"/>
          </a:xfrm>
          <a:prstGeom prst="rect">
            <a:avLst/>
          </a:prstGeom>
          <a:noFill/>
          <a:ln w="9525">
            <a:noFill/>
            <a:miter lim="800000"/>
            <a:headEnd/>
            <a:tailEnd/>
          </a:ln>
        </p:spPr>
      </p:pic>
      <p:pic>
        <p:nvPicPr>
          <p:cNvPr id="20482" name="Picture 2" descr="GOLF GRASS"/>
          <p:cNvPicPr>
            <a:picLocks noChangeAspect="1" noChangeArrowheads="1"/>
          </p:cNvPicPr>
          <p:nvPr/>
        </p:nvPicPr>
        <p:blipFill>
          <a:blip r:embed="rId3"/>
          <a:srcRect t="46683" b="24234"/>
          <a:stretch>
            <a:fillRect/>
          </a:stretch>
        </p:blipFill>
        <p:spPr bwMode="auto">
          <a:xfrm>
            <a:off x="0" y="-76200"/>
            <a:ext cx="6858000" cy="914400"/>
          </a:xfrm>
          <a:prstGeom prst="rect">
            <a:avLst/>
          </a:prstGeom>
          <a:noFill/>
          <a:ln w="9525">
            <a:noFill/>
            <a:miter lim="800000"/>
            <a:headEnd/>
            <a:tailEnd/>
          </a:ln>
        </p:spPr>
      </p:pic>
      <p:sp>
        <p:nvSpPr>
          <p:cNvPr id="20483" name="Text Box 5"/>
          <p:cNvSpPr txBox="1">
            <a:spLocks noChangeArrowheads="1"/>
          </p:cNvSpPr>
          <p:nvPr/>
        </p:nvSpPr>
        <p:spPr bwMode="auto">
          <a:xfrm>
            <a:off x="0" y="815975"/>
            <a:ext cx="6858000" cy="708025"/>
          </a:xfrm>
          <a:prstGeom prst="rect">
            <a:avLst/>
          </a:prstGeom>
          <a:noFill/>
          <a:ln w="9525">
            <a:noFill/>
            <a:miter lim="800000"/>
            <a:headEnd/>
            <a:tailEnd/>
          </a:ln>
        </p:spPr>
        <p:txBody>
          <a:bodyPr>
            <a:spAutoFit/>
          </a:bodyPr>
          <a:lstStyle/>
          <a:p>
            <a:pPr algn="ctr" eaLnBrk="0" hangingPunct="0">
              <a:spcBef>
                <a:spcPct val="50000"/>
              </a:spcBef>
            </a:pPr>
            <a:r>
              <a:rPr lang="en-US" sz="4000">
                <a:solidFill>
                  <a:srgbClr val="2B5128"/>
                </a:solidFill>
                <a:latin typeface="Edwardian Script ITC" pitchFamily="66" charset="0"/>
              </a:rPr>
              <a:t>Luxury Home Options</a:t>
            </a:r>
          </a:p>
        </p:txBody>
      </p:sp>
      <p:sp>
        <p:nvSpPr>
          <p:cNvPr id="20484" name="Text Box 9"/>
          <p:cNvSpPr txBox="1">
            <a:spLocks noChangeArrowheads="1"/>
          </p:cNvSpPr>
          <p:nvPr/>
        </p:nvSpPr>
        <p:spPr bwMode="auto">
          <a:xfrm>
            <a:off x="381000" y="1773238"/>
            <a:ext cx="3505200" cy="3511550"/>
          </a:xfrm>
          <a:prstGeom prst="rect">
            <a:avLst/>
          </a:prstGeom>
          <a:noFill/>
          <a:ln w="9525">
            <a:noFill/>
            <a:miter lim="800000"/>
            <a:headEnd/>
            <a:tailEnd/>
          </a:ln>
        </p:spPr>
        <p:txBody>
          <a:bodyPr>
            <a:spAutoFit/>
          </a:bodyPr>
          <a:lstStyle/>
          <a:p>
            <a:pPr algn="just" eaLnBrk="0" hangingPunct="0">
              <a:lnSpc>
                <a:spcPct val="120000"/>
              </a:lnSpc>
              <a:spcBef>
                <a:spcPts val="500"/>
              </a:spcBef>
              <a:spcAft>
                <a:spcPts val="500"/>
              </a:spcAft>
            </a:pPr>
            <a:r>
              <a:rPr lang="en-US" sz="1300"/>
              <a:t>We have a reputation for securing it’s clients some of the finest private luxury homes in close proximity to a major event, and the 2010 US Open at Pebble Beach is no exception. Enjoy world class ocean views, beautiful cypress groves, cozy fireplaces, and castle-style bedrooms all while being at the center of the event. Many of our private homes are located directly on the legendary Pebble Beach Golf Links and will be without question the best place to watch the action!</a:t>
            </a:r>
          </a:p>
          <a:p>
            <a:pPr eaLnBrk="0" hangingPunct="0">
              <a:spcAft>
                <a:spcPts val="500"/>
              </a:spcAft>
            </a:pPr>
            <a:endParaRPr lang="en-US" sz="1300" b="1">
              <a:solidFill>
                <a:srgbClr val="1D81BE"/>
              </a:solidFill>
            </a:endParaRPr>
          </a:p>
          <a:p>
            <a:pPr eaLnBrk="0" hangingPunct="0">
              <a:spcAft>
                <a:spcPts val="500"/>
              </a:spcAft>
            </a:pPr>
            <a:r>
              <a:rPr lang="en-US" sz="1300" b="1"/>
              <a:t>Private home areas include:</a:t>
            </a:r>
          </a:p>
          <a:p>
            <a:pPr eaLnBrk="0" hangingPunct="0"/>
            <a:endParaRPr lang="en-US" sz="1400" b="1">
              <a:solidFill>
                <a:srgbClr val="1D81BE"/>
              </a:solidFill>
            </a:endParaRPr>
          </a:p>
        </p:txBody>
      </p:sp>
      <p:sp>
        <p:nvSpPr>
          <p:cNvPr id="20485" name="TextBox 21"/>
          <p:cNvSpPr txBox="1">
            <a:spLocks noChangeArrowheads="1"/>
          </p:cNvSpPr>
          <p:nvPr/>
        </p:nvSpPr>
        <p:spPr bwMode="auto">
          <a:xfrm>
            <a:off x="2133600" y="5267325"/>
            <a:ext cx="2286000" cy="600075"/>
          </a:xfrm>
          <a:prstGeom prst="rect">
            <a:avLst/>
          </a:prstGeom>
          <a:noFill/>
          <a:ln w="9525">
            <a:noFill/>
            <a:miter lim="800000"/>
            <a:headEnd/>
            <a:tailEnd/>
          </a:ln>
        </p:spPr>
        <p:txBody>
          <a:bodyPr>
            <a:spAutoFit/>
          </a:bodyPr>
          <a:lstStyle/>
          <a:p>
            <a:pPr eaLnBrk="0" hangingPunct="0">
              <a:spcAft>
                <a:spcPts val="600"/>
              </a:spcAft>
            </a:pPr>
            <a:r>
              <a:rPr lang="en-US" sz="1400" b="1">
                <a:solidFill>
                  <a:srgbClr val="2B5128"/>
                </a:solidFill>
              </a:rPr>
              <a:t>Carmel by the Sea</a:t>
            </a:r>
          </a:p>
          <a:p>
            <a:pPr eaLnBrk="0" hangingPunct="0">
              <a:spcAft>
                <a:spcPts val="600"/>
              </a:spcAft>
            </a:pPr>
            <a:r>
              <a:rPr lang="en-US" sz="1400" b="1">
                <a:solidFill>
                  <a:srgbClr val="2B5128"/>
                </a:solidFill>
              </a:rPr>
              <a:t>Monterey Area</a:t>
            </a:r>
          </a:p>
        </p:txBody>
      </p:sp>
      <p:sp>
        <p:nvSpPr>
          <p:cNvPr id="20486" name="Text Box 4"/>
          <p:cNvSpPr txBox="1">
            <a:spLocks noChangeArrowheads="1"/>
          </p:cNvSpPr>
          <p:nvPr/>
        </p:nvSpPr>
        <p:spPr bwMode="auto">
          <a:xfrm>
            <a:off x="0" y="-177800"/>
            <a:ext cx="6858000" cy="1016000"/>
          </a:xfrm>
          <a:prstGeom prst="rect">
            <a:avLst/>
          </a:prstGeom>
          <a:noFill/>
          <a:ln w="9525">
            <a:noFill/>
            <a:miter lim="800000"/>
            <a:headEnd/>
            <a:tailEnd/>
          </a:ln>
        </p:spPr>
        <p:txBody>
          <a:bodyPr>
            <a:spAutoFit/>
          </a:bodyPr>
          <a:lstStyle/>
          <a:p>
            <a:pPr algn="ctr" eaLnBrk="0" hangingPunct="0"/>
            <a:r>
              <a:rPr lang="en-US" sz="4600" b="1">
                <a:solidFill>
                  <a:schemeClr val="bg1"/>
                </a:solidFill>
              </a:rPr>
              <a:t>US OPEN 2010</a:t>
            </a:r>
          </a:p>
          <a:p>
            <a:pPr algn="ctr" eaLnBrk="0" hangingPunct="0"/>
            <a:r>
              <a:rPr lang="en-US" sz="1400" b="1">
                <a:solidFill>
                  <a:schemeClr val="bg1"/>
                </a:solidFill>
              </a:rPr>
              <a:t>June 14-20, 2010</a:t>
            </a:r>
            <a:endParaRPr lang="en-US" sz="1400" b="1">
              <a:solidFill>
                <a:srgbClr val="2B5128"/>
              </a:solidFill>
            </a:endParaRPr>
          </a:p>
        </p:txBody>
      </p:sp>
      <p:pic>
        <p:nvPicPr>
          <p:cNvPr id="24" name="Picture 23" descr="phome1.jpg"/>
          <p:cNvPicPr>
            <a:picLocks noChangeAspect="1"/>
          </p:cNvPicPr>
          <p:nvPr/>
        </p:nvPicPr>
        <p:blipFill>
          <a:blip r:embed="rId4"/>
          <a:srcRect/>
          <a:stretch>
            <a:fillRect/>
          </a:stretch>
        </p:blipFill>
        <p:spPr bwMode="auto">
          <a:xfrm>
            <a:off x="4125913" y="1768475"/>
            <a:ext cx="2236787" cy="1660525"/>
          </a:xfrm>
          <a:prstGeom prst="rect">
            <a:avLst/>
          </a:prstGeom>
          <a:noFill/>
          <a:ln w="9525">
            <a:noFill/>
            <a:miter lim="800000"/>
            <a:headEnd/>
            <a:tailEnd/>
          </a:ln>
          <a:effectLst>
            <a:outerShdw dist="38100" dir="2700000" rotWithShape="0">
              <a:srgbClr val="808080">
                <a:alpha val="42999"/>
              </a:srgbClr>
            </a:outerShdw>
          </a:effectLst>
        </p:spPr>
      </p:pic>
      <p:pic>
        <p:nvPicPr>
          <p:cNvPr id="25" name="Picture 24" descr="phome2.jpg"/>
          <p:cNvPicPr>
            <a:picLocks noChangeAspect="1"/>
          </p:cNvPicPr>
          <p:nvPr/>
        </p:nvPicPr>
        <p:blipFill>
          <a:blip r:embed="rId5"/>
          <a:srcRect/>
          <a:stretch>
            <a:fillRect/>
          </a:stretch>
        </p:blipFill>
        <p:spPr bwMode="auto">
          <a:xfrm>
            <a:off x="4124325" y="3563938"/>
            <a:ext cx="2219325" cy="1600200"/>
          </a:xfrm>
          <a:prstGeom prst="rect">
            <a:avLst/>
          </a:prstGeom>
          <a:noFill/>
          <a:ln w="9525">
            <a:noFill/>
            <a:miter lim="800000"/>
            <a:headEnd/>
            <a:tailEnd/>
          </a:ln>
          <a:effectLst>
            <a:outerShdw dist="38100" dir="2700000" rotWithShape="0">
              <a:srgbClr val="808080">
                <a:alpha val="42999"/>
              </a:srgbClr>
            </a:outerShdw>
          </a:effectLst>
        </p:spPr>
      </p:pic>
      <p:pic>
        <p:nvPicPr>
          <p:cNvPr id="26" name="Picture 25" descr="phome3.jpg"/>
          <p:cNvPicPr>
            <a:picLocks noChangeAspect="1"/>
          </p:cNvPicPr>
          <p:nvPr/>
        </p:nvPicPr>
        <p:blipFill>
          <a:blip r:embed="rId6"/>
          <a:srcRect/>
          <a:stretch>
            <a:fillRect/>
          </a:stretch>
        </p:blipFill>
        <p:spPr bwMode="auto">
          <a:xfrm>
            <a:off x="4114800" y="5299075"/>
            <a:ext cx="2219325" cy="1635125"/>
          </a:xfrm>
          <a:prstGeom prst="rect">
            <a:avLst/>
          </a:prstGeom>
          <a:noFill/>
          <a:ln w="9525">
            <a:noFill/>
            <a:miter lim="800000"/>
            <a:headEnd/>
            <a:tailEnd/>
          </a:ln>
          <a:effectLst>
            <a:outerShdw dist="38100" dir="2700000" rotWithShape="0">
              <a:srgbClr val="808080">
                <a:alpha val="42999"/>
              </a:srgbClr>
            </a:outerShdw>
          </a:effectLst>
        </p:spPr>
      </p:pic>
      <p:sp>
        <p:nvSpPr>
          <p:cNvPr id="20490" name="TextBox 26"/>
          <p:cNvSpPr txBox="1">
            <a:spLocks noChangeArrowheads="1"/>
          </p:cNvSpPr>
          <p:nvPr/>
        </p:nvSpPr>
        <p:spPr bwMode="auto">
          <a:xfrm>
            <a:off x="381000" y="5257800"/>
            <a:ext cx="2667000" cy="600075"/>
          </a:xfrm>
          <a:prstGeom prst="rect">
            <a:avLst/>
          </a:prstGeom>
          <a:noFill/>
          <a:ln w="9525">
            <a:noFill/>
            <a:miter lim="800000"/>
            <a:headEnd/>
            <a:tailEnd/>
          </a:ln>
        </p:spPr>
        <p:txBody>
          <a:bodyPr>
            <a:spAutoFit/>
          </a:bodyPr>
          <a:lstStyle/>
          <a:p>
            <a:pPr eaLnBrk="0" hangingPunct="0">
              <a:spcAft>
                <a:spcPts val="600"/>
              </a:spcAft>
            </a:pPr>
            <a:r>
              <a:rPr lang="en-US" sz="1400" b="1">
                <a:solidFill>
                  <a:srgbClr val="2B5128"/>
                </a:solidFill>
              </a:rPr>
              <a:t>Pebble Beach</a:t>
            </a:r>
          </a:p>
          <a:p>
            <a:pPr eaLnBrk="0" hangingPunct="0">
              <a:spcAft>
                <a:spcPts val="600"/>
              </a:spcAft>
            </a:pPr>
            <a:r>
              <a:rPr lang="en-US" sz="1400" b="1">
                <a:solidFill>
                  <a:srgbClr val="2B5128"/>
                </a:solidFill>
              </a:rPr>
              <a:t>Carmel</a:t>
            </a:r>
          </a:p>
          <a:p>
            <a:pPr eaLnBrk="0" hangingPunct="0"/>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GOLF GRASS"/>
          <p:cNvPicPr>
            <a:picLocks noChangeAspect="1" noChangeArrowheads="1"/>
          </p:cNvPicPr>
          <p:nvPr/>
        </p:nvPicPr>
        <p:blipFill>
          <a:blip r:embed="rId2"/>
          <a:srcRect t="46683" b="24234"/>
          <a:stretch>
            <a:fillRect/>
          </a:stretch>
        </p:blipFill>
        <p:spPr bwMode="auto">
          <a:xfrm>
            <a:off x="0" y="-76200"/>
            <a:ext cx="6858000" cy="914400"/>
          </a:xfrm>
          <a:prstGeom prst="rect">
            <a:avLst/>
          </a:prstGeom>
          <a:noFill/>
          <a:ln w="9525">
            <a:noFill/>
            <a:miter lim="800000"/>
            <a:headEnd/>
            <a:tailEnd/>
          </a:ln>
        </p:spPr>
      </p:pic>
      <p:pic>
        <p:nvPicPr>
          <p:cNvPr id="21506" name="Picture 3" descr="GOLF GRASS"/>
          <p:cNvPicPr>
            <a:picLocks noChangeAspect="1" noChangeArrowheads="1"/>
          </p:cNvPicPr>
          <p:nvPr/>
        </p:nvPicPr>
        <p:blipFill>
          <a:blip r:embed="rId2"/>
          <a:srcRect t="46683" b="43622"/>
          <a:stretch>
            <a:fillRect/>
          </a:stretch>
        </p:blipFill>
        <p:spPr bwMode="auto">
          <a:xfrm>
            <a:off x="0" y="8839200"/>
            <a:ext cx="6858000" cy="304800"/>
          </a:xfrm>
          <a:prstGeom prst="rect">
            <a:avLst/>
          </a:prstGeom>
          <a:noFill/>
          <a:ln w="9525">
            <a:noFill/>
            <a:miter lim="800000"/>
            <a:headEnd/>
            <a:tailEnd/>
          </a:ln>
        </p:spPr>
      </p:pic>
      <p:sp>
        <p:nvSpPr>
          <p:cNvPr id="21507" name="Text Box 4"/>
          <p:cNvSpPr txBox="1">
            <a:spLocks noChangeArrowheads="1"/>
          </p:cNvSpPr>
          <p:nvPr/>
        </p:nvSpPr>
        <p:spPr bwMode="auto">
          <a:xfrm>
            <a:off x="0" y="-177800"/>
            <a:ext cx="6858000" cy="1016000"/>
          </a:xfrm>
          <a:prstGeom prst="rect">
            <a:avLst/>
          </a:prstGeom>
          <a:noFill/>
          <a:ln w="9525">
            <a:noFill/>
            <a:miter lim="800000"/>
            <a:headEnd/>
            <a:tailEnd/>
          </a:ln>
        </p:spPr>
        <p:txBody>
          <a:bodyPr>
            <a:spAutoFit/>
          </a:bodyPr>
          <a:lstStyle/>
          <a:p>
            <a:pPr algn="ctr" eaLnBrk="0" hangingPunct="0"/>
            <a:r>
              <a:rPr lang="en-US" sz="4600" b="1">
                <a:solidFill>
                  <a:schemeClr val="bg1"/>
                </a:solidFill>
              </a:rPr>
              <a:t>US OPEN 2010</a:t>
            </a:r>
          </a:p>
          <a:p>
            <a:pPr algn="ctr" eaLnBrk="0" hangingPunct="0"/>
            <a:r>
              <a:rPr lang="en-US" sz="1400" b="1">
                <a:solidFill>
                  <a:schemeClr val="bg1"/>
                </a:solidFill>
              </a:rPr>
              <a:t>June 14-20, 2010</a:t>
            </a:r>
            <a:endParaRPr lang="en-US" sz="1400" b="1">
              <a:solidFill>
                <a:srgbClr val="2B5128"/>
              </a:solidFill>
            </a:endParaRPr>
          </a:p>
        </p:txBody>
      </p:sp>
      <p:sp>
        <p:nvSpPr>
          <p:cNvPr id="21508" name="Text Box 5"/>
          <p:cNvSpPr txBox="1">
            <a:spLocks noChangeArrowheads="1"/>
          </p:cNvSpPr>
          <p:nvPr/>
        </p:nvSpPr>
        <p:spPr bwMode="auto">
          <a:xfrm>
            <a:off x="0" y="762000"/>
            <a:ext cx="6858000" cy="769938"/>
          </a:xfrm>
          <a:prstGeom prst="rect">
            <a:avLst/>
          </a:prstGeom>
          <a:noFill/>
          <a:ln w="9525">
            <a:noFill/>
            <a:miter lim="800000"/>
            <a:headEnd/>
            <a:tailEnd/>
          </a:ln>
        </p:spPr>
        <p:txBody>
          <a:bodyPr>
            <a:spAutoFit/>
          </a:bodyPr>
          <a:lstStyle/>
          <a:p>
            <a:pPr algn="ctr" eaLnBrk="0" hangingPunct="0">
              <a:spcBef>
                <a:spcPct val="50000"/>
              </a:spcBef>
            </a:pPr>
            <a:r>
              <a:rPr lang="en-US" sz="4400">
                <a:solidFill>
                  <a:srgbClr val="2B5128"/>
                </a:solidFill>
                <a:latin typeface="Edwardian Script ITC" pitchFamily="66" charset="0"/>
              </a:rPr>
              <a:t>Executive Club Hospitality</a:t>
            </a:r>
          </a:p>
        </p:txBody>
      </p:sp>
      <p:sp>
        <p:nvSpPr>
          <p:cNvPr id="21509" name="Text Box 9"/>
          <p:cNvSpPr txBox="1">
            <a:spLocks noChangeArrowheads="1"/>
          </p:cNvSpPr>
          <p:nvPr/>
        </p:nvSpPr>
        <p:spPr bwMode="auto">
          <a:xfrm>
            <a:off x="304800" y="2878138"/>
            <a:ext cx="6324600" cy="3998912"/>
          </a:xfrm>
          <a:prstGeom prst="rect">
            <a:avLst/>
          </a:prstGeom>
          <a:noFill/>
          <a:ln w="9525">
            <a:noFill/>
            <a:miter lim="800000"/>
            <a:headEnd/>
            <a:tailEnd/>
          </a:ln>
        </p:spPr>
        <p:txBody>
          <a:bodyPr>
            <a:spAutoFit/>
          </a:bodyPr>
          <a:lstStyle/>
          <a:p>
            <a:pPr eaLnBrk="0" hangingPunct="0"/>
            <a:r>
              <a:rPr lang="en-US" sz="1300"/>
              <a:t>Located 100 yards from the 18th Green (above center) of Pebble Beach and Ocean Front. Executive Club Hospitality will include the following services and amenities:</a:t>
            </a:r>
          </a:p>
          <a:p>
            <a:pPr eaLnBrk="0" hangingPunct="0">
              <a:buFont typeface="Arial" charset="0"/>
              <a:buChar char="•"/>
            </a:pPr>
            <a:endParaRPr lang="en-US" sz="1300"/>
          </a:p>
          <a:p>
            <a:pPr eaLnBrk="0" hangingPunct="0">
              <a:spcAft>
                <a:spcPts val="200"/>
              </a:spcAft>
              <a:buFont typeface="Arial" charset="0"/>
              <a:buChar char="•"/>
            </a:pPr>
            <a:r>
              <a:rPr lang="en-US" sz="1200"/>
              <a:t>Entrance credentials</a:t>
            </a:r>
          </a:p>
          <a:p>
            <a:pPr eaLnBrk="0" hangingPunct="0">
              <a:spcAft>
                <a:spcPts val="200"/>
              </a:spcAft>
              <a:buFont typeface="Arial" charset="0"/>
              <a:buChar char="•"/>
            </a:pPr>
            <a:r>
              <a:rPr lang="en-US" sz="1200"/>
              <a:t>Meet and greet reception desks with uniformed hostesses</a:t>
            </a:r>
          </a:p>
          <a:p>
            <a:pPr eaLnBrk="0" hangingPunct="0">
              <a:spcAft>
                <a:spcPts val="200"/>
              </a:spcAft>
              <a:buFont typeface="Arial" charset="0"/>
              <a:buChar char="•"/>
            </a:pPr>
            <a:r>
              <a:rPr lang="en-US" sz="1200"/>
              <a:t>Full American breakfast buffet with made to order omelet station</a:t>
            </a:r>
          </a:p>
          <a:p>
            <a:pPr eaLnBrk="0" hangingPunct="0">
              <a:spcAft>
                <a:spcPts val="200"/>
              </a:spcAft>
              <a:buFont typeface="Arial" charset="0"/>
              <a:buChar char="•"/>
            </a:pPr>
            <a:r>
              <a:rPr lang="en-US" sz="1200"/>
              <a:t>Elegant luncheon buffet, featuring salad bar and carving stations</a:t>
            </a:r>
          </a:p>
          <a:p>
            <a:pPr eaLnBrk="0" hangingPunct="0">
              <a:spcAft>
                <a:spcPts val="200"/>
              </a:spcAft>
              <a:buFont typeface="Arial" charset="0"/>
              <a:buChar char="•"/>
            </a:pPr>
            <a:r>
              <a:rPr lang="en-US" sz="1200"/>
              <a:t>Hot and cold hors d’oeuvres served every afternoon</a:t>
            </a:r>
          </a:p>
          <a:p>
            <a:pPr eaLnBrk="0" hangingPunct="0">
              <a:spcAft>
                <a:spcPts val="200"/>
              </a:spcAft>
              <a:buFont typeface="Arial" charset="0"/>
              <a:buChar char="•"/>
            </a:pPr>
            <a:r>
              <a:rPr lang="en-US" sz="1200"/>
              <a:t>Premium refreshments, and daily specialty drinks served throughout the day</a:t>
            </a:r>
          </a:p>
          <a:p>
            <a:pPr eaLnBrk="0" hangingPunct="0">
              <a:spcAft>
                <a:spcPts val="200"/>
              </a:spcAft>
              <a:buFont typeface="Arial" charset="0"/>
              <a:buChar char="•"/>
            </a:pPr>
            <a:r>
              <a:rPr lang="en-US" sz="1200"/>
              <a:t>Daily pairing sheets and 2010 US Open Tournament Guides</a:t>
            </a:r>
          </a:p>
          <a:p>
            <a:pPr eaLnBrk="0" hangingPunct="0">
              <a:spcAft>
                <a:spcPts val="200"/>
              </a:spcAft>
              <a:buFont typeface="Arial" charset="0"/>
              <a:buChar char="•"/>
            </a:pPr>
            <a:r>
              <a:rPr lang="en-US" sz="1200"/>
              <a:t>Secure check station to store merchandise, cell phones, etc.</a:t>
            </a:r>
          </a:p>
          <a:p>
            <a:pPr eaLnBrk="0" hangingPunct="0">
              <a:spcAft>
                <a:spcPts val="200"/>
              </a:spcAft>
              <a:buFont typeface="Arial" charset="0"/>
              <a:buChar char="•"/>
            </a:pPr>
            <a:r>
              <a:rPr lang="en-US" sz="1200"/>
              <a:t>Daily newspapers</a:t>
            </a:r>
          </a:p>
          <a:p>
            <a:pPr eaLnBrk="0" hangingPunct="0">
              <a:spcAft>
                <a:spcPts val="200"/>
              </a:spcAft>
              <a:buFont typeface="Arial" charset="0"/>
              <a:buChar char="•"/>
            </a:pPr>
            <a:r>
              <a:rPr lang="en-US" sz="1200"/>
              <a:t>20 large screen televisions and plasma screen televisions throughout the facility </a:t>
            </a:r>
          </a:p>
          <a:p>
            <a:pPr eaLnBrk="0" hangingPunct="0">
              <a:spcAft>
                <a:spcPts val="200"/>
              </a:spcAft>
              <a:buFont typeface="Arial" charset="0"/>
              <a:buChar char="•"/>
            </a:pPr>
            <a:r>
              <a:rPr lang="en-US" sz="1200"/>
              <a:t>Private outdoor patio garden area with TV’s, and comfortable seating</a:t>
            </a:r>
          </a:p>
          <a:p>
            <a:pPr eaLnBrk="0" hangingPunct="0">
              <a:spcAft>
                <a:spcPts val="200"/>
              </a:spcAft>
              <a:buFont typeface="Arial" charset="0"/>
              <a:buChar char="•"/>
            </a:pPr>
            <a:r>
              <a:rPr lang="en-US" sz="1200"/>
              <a:t>Concierge service. Our staff will familiarize you with Monterey’s best kept secrets, restaurants, hotels, historic sites, shopping, golf courses, etc.</a:t>
            </a:r>
          </a:p>
          <a:p>
            <a:pPr eaLnBrk="0" hangingPunct="0">
              <a:spcAft>
                <a:spcPts val="200"/>
              </a:spcAft>
              <a:buFont typeface="Arial" charset="0"/>
              <a:buChar char="•"/>
            </a:pPr>
            <a:r>
              <a:rPr lang="en-US" sz="1200"/>
              <a:t>24 hour security</a:t>
            </a:r>
          </a:p>
          <a:p>
            <a:r>
              <a:rPr lang="en-US" sz="1400"/>
              <a:t>Contact: </a:t>
            </a:r>
            <a:r>
              <a:rPr lang="en-US" sz="1400">
                <a:hlinkClick r:id="rId3"/>
              </a:rPr>
              <a:t>Carlos@Broachsportstours.com</a:t>
            </a:r>
            <a:r>
              <a:rPr lang="en-US" sz="1400"/>
              <a:t> or 1-800-849-6345</a:t>
            </a:r>
            <a:endParaRPr lang="en-US" sz="1400" b="1">
              <a:solidFill>
                <a:srgbClr val="1D81BE"/>
              </a:solidFill>
            </a:endParaRPr>
          </a:p>
          <a:p>
            <a:pPr eaLnBrk="0" hangingPunct="0">
              <a:spcAft>
                <a:spcPts val="200"/>
              </a:spcAft>
              <a:buFont typeface="Arial" charset="0"/>
              <a:buChar char="•"/>
            </a:pPr>
            <a:endParaRPr lang="en-US" sz="1400" b="1">
              <a:solidFill>
                <a:srgbClr val="000000"/>
              </a:solidFill>
            </a:endParaRPr>
          </a:p>
        </p:txBody>
      </p:sp>
      <p:sp>
        <p:nvSpPr>
          <p:cNvPr id="21510" name="TextBox 9"/>
          <p:cNvSpPr txBox="1">
            <a:spLocks noChangeArrowheads="1"/>
          </p:cNvSpPr>
          <p:nvPr/>
        </p:nvSpPr>
        <p:spPr bwMode="auto">
          <a:xfrm>
            <a:off x="457200" y="7010400"/>
            <a:ext cx="5867400" cy="936625"/>
          </a:xfrm>
          <a:prstGeom prst="rect">
            <a:avLst/>
          </a:prstGeom>
          <a:noFill/>
          <a:ln w="9525">
            <a:noFill/>
            <a:miter lim="800000"/>
            <a:headEnd/>
            <a:tailEnd/>
          </a:ln>
        </p:spPr>
        <p:txBody>
          <a:bodyPr>
            <a:spAutoFit/>
          </a:bodyPr>
          <a:lstStyle/>
          <a:p>
            <a:pPr algn="ctr" eaLnBrk="0" hangingPunct="0">
              <a:spcAft>
                <a:spcPts val="200"/>
              </a:spcAft>
            </a:pPr>
            <a:r>
              <a:rPr lang="en-US" sz="1300" b="1"/>
              <a:t>Local hospitality and ground tickets Thursday, Friday, Saturday and Sunday: $550 per person, per day</a:t>
            </a:r>
          </a:p>
          <a:p>
            <a:pPr algn="ctr" eaLnBrk="0" hangingPunct="0">
              <a:spcAft>
                <a:spcPts val="200"/>
              </a:spcAft>
            </a:pPr>
            <a:r>
              <a:rPr lang="en-US" sz="1300" b="1"/>
              <a:t>Local Hospitality and ground ticket Wednesday: $350</a:t>
            </a:r>
          </a:p>
          <a:p>
            <a:pPr algn="ctr" eaLnBrk="0" hangingPunct="0">
              <a:spcAft>
                <a:spcPts val="200"/>
              </a:spcAft>
            </a:pPr>
            <a:r>
              <a:rPr lang="en-US" sz="1300" b="1"/>
              <a:t>Table for 10 at the Executive Club (4 days): $21,000</a:t>
            </a:r>
          </a:p>
        </p:txBody>
      </p:sp>
      <p:pic>
        <p:nvPicPr>
          <p:cNvPr id="11" name="Picture 10" descr="exec1.jpg"/>
          <p:cNvPicPr>
            <a:picLocks noChangeAspect="1"/>
          </p:cNvPicPr>
          <p:nvPr/>
        </p:nvPicPr>
        <p:blipFill>
          <a:blip r:embed="rId4"/>
          <a:srcRect/>
          <a:stretch>
            <a:fillRect/>
          </a:stretch>
        </p:blipFill>
        <p:spPr bwMode="auto">
          <a:xfrm>
            <a:off x="746125" y="1676400"/>
            <a:ext cx="1539875" cy="1066800"/>
          </a:xfrm>
          <a:prstGeom prst="rect">
            <a:avLst/>
          </a:prstGeom>
          <a:noFill/>
          <a:ln w="9525">
            <a:noFill/>
            <a:miter lim="800000"/>
            <a:headEnd/>
            <a:tailEnd/>
          </a:ln>
          <a:effectLst>
            <a:outerShdw dist="38100" dir="2700000" rotWithShape="0">
              <a:srgbClr val="808080">
                <a:alpha val="42999"/>
              </a:srgbClr>
            </a:outerShdw>
          </a:effectLst>
        </p:spPr>
      </p:pic>
      <p:pic>
        <p:nvPicPr>
          <p:cNvPr id="12" name="Picture 11" descr="exe3.jpg"/>
          <p:cNvPicPr>
            <a:picLocks noChangeAspect="1"/>
          </p:cNvPicPr>
          <p:nvPr/>
        </p:nvPicPr>
        <p:blipFill>
          <a:blip r:embed="rId5"/>
          <a:srcRect/>
          <a:stretch>
            <a:fillRect/>
          </a:stretch>
        </p:blipFill>
        <p:spPr bwMode="auto">
          <a:xfrm>
            <a:off x="4572000" y="1676400"/>
            <a:ext cx="1520825" cy="1066800"/>
          </a:xfrm>
          <a:prstGeom prst="rect">
            <a:avLst/>
          </a:prstGeom>
          <a:noFill/>
          <a:ln w="9525">
            <a:noFill/>
            <a:miter lim="800000"/>
            <a:headEnd/>
            <a:tailEnd/>
          </a:ln>
          <a:effectLst>
            <a:outerShdw dist="38100" dir="2700000" rotWithShape="0">
              <a:srgbClr val="808080">
                <a:alpha val="42999"/>
              </a:srgbClr>
            </a:outerShdw>
          </a:effectLst>
        </p:spPr>
      </p:pic>
      <p:pic>
        <p:nvPicPr>
          <p:cNvPr id="13" name="Picture 12" descr="ece2.jpg"/>
          <p:cNvPicPr>
            <a:picLocks noChangeAspect="1"/>
          </p:cNvPicPr>
          <p:nvPr/>
        </p:nvPicPr>
        <p:blipFill>
          <a:blip r:embed="rId6"/>
          <a:srcRect/>
          <a:stretch>
            <a:fillRect/>
          </a:stretch>
        </p:blipFill>
        <p:spPr bwMode="auto">
          <a:xfrm>
            <a:off x="2662238" y="1679575"/>
            <a:ext cx="1533525" cy="1060450"/>
          </a:xfrm>
          <a:prstGeom prst="rect">
            <a:avLst/>
          </a:prstGeom>
          <a:noFill/>
          <a:ln w="9525">
            <a:noFill/>
            <a:miter lim="800000"/>
            <a:headEnd/>
            <a:tailEnd/>
          </a:ln>
          <a:effectLst>
            <a:outerShdw dist="38100" dir="2700000" rotWithShape="0">
              <a:srgbClr val="808080">
                <a:alpha val="42999"/>
              </a:srgbClr>
            </a:outerShdw>
          </a:effectLst>
        </p:spPr>
      </p:pic>
      <p:sp>
        <p:nvSpPr>
          <p:cNvPr id="21514" name="Rectangle 13"/>
          <p:cNvSpPr>
            <a:spLocks noChangeArrowheads="1"/>
          </p:cNvSpPr>
          <p:nvPr/>
        </p:nvSpPr>
        <p:spPr bwMode="auto">
          <a:xfrm>
            <a:off x="304800" y="3429000"/>
            <a:ext cx="6324600" cy="3505200"/>
          </a:xfrm>
          <a:prstGeom prst="rect">
            <a:avLst/>
          </a:prstGeom>
          <a:noFill/>
          <a:ln w="9525">
            <a:solidFill>
              <a:schemeClr val="tx1"/>
            </a:solidFill>
            <a:round/>
            <a:headEnd/>
            <a:tailEnd/>
          </a:ln>
        </p:spPr>
        <p:txBody>
          <a:bodyPr/>
          <a:lstStyle/>
          <a:p>
            <a:pPr eaLnBrk="0" hangingPunct="0"/>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GOLF GRASS"/>
          <p:cNvPicPr>
            <a:picLocks noChangeAspect="1" noChangeArrowheads="1"/>
          </p:cNvPicPr>
          <p:nvPr/>
        </p:nvPicPr>
        <p:blipFill>
          <a:blip r:embed="rId2"/>
          <a:srcRect t="46683" b="24234"/>
          <a:stretch>
            <a:fillRect/>
          </a:stretch>
        </p:blipFill>
        <p:spPr bwMode="auto">
          <a:xfrm>
            <a:off x="0" y="-76200"/>
            <a:ext cx="6858000" cy="914400"/>
          </a:xfrm>
          <a:prstGeom prst="rect">
            <a:avLst/>
          </a:prstGeom>
          <a:noFill/>
          <a:ln w="9525">
            <a:noFill/>
            <a:miter lim="800000"/>
            <a:headEnd/>
            <a:tailEnd/>
          </a:ln>
        </p:spPr>
      </p:pic>
      <p:pic>
        <p:nvPicPr>
          <p:cNvPr id="22530" name="Picture 3" descr="GOLF GRASS"/>
          <p:cNvPicPr>
            <a:picLocks noChangeAspect="1" noChangeArrowheads="1"/>
          </p:cNvPicPr>
          <p:nvPr/>
        </p:nvPicPr>
        <p:blipFill>
          <a:blip r:embed="rId2"/>
          <a:srcRect t="46683" b="43622"/>
          <a:stretch>
            <a:fillRect/>
          </a:stretch>
        </p:blipFill>
        <p:spPr bwMode="auto">
          <a:xfrm>
            <a:off x="0" y="8839200"/>
            <a:ext cx="6858000" cy="304800"/>
          </a:xfrm>
          <a:prstGeom prst="rect">
            <a:avLst/>
          </a:prstGeom>
          <a:noFill/>
          <a:ln w="9525">
            <a:noFill/>
            <a:miter lim="800000"/>
            <a:headEnd/>
            <a:tailEnd/>
          </a:ln>
        </p:spPr>
      </p:pic>
      <p:sp>
        <p:nvSpPr>
          <p:cNvPr id="22531" name="Text Box 4"/>
          <p:cNvSpPr txBox="1">
            <a:spLocks noChangeArrowheads="1"/>
          </p:cNvSpPr>
          <p:nvPr/>
        </p:nvSpPr>
        <p:spPr bwMode="auto">
          <a:xfrm>
            <a:off x="0" y="-177800"/>
            <a:ext cx="6858000" cy="1016000"/>
          </a:xfrm>
          <a:prstGeom prst="rect">
            <a:avLst/>
          </a:prstGeom>
          <a:noFill/>
          <a:ln w="9525">
            <a:noFill/>
            <a:miter lim="800000"/>
            <a:headEnd/>
            <a:tailEnd/>
          </a:ln>
        </p:spPr>
        <p:txBody>
          <a:bodyPr>
            <a:spAutoFit/>
          </a:bodyPr>
          <a:lstStyle/>
          <a:p>
            <a:pPr algn="ctr" eaLnBrk="0" hangingPunct="0"/>
            <a:r>
              <a:rPr lang="en-US" sz="4600" b="1">
                <a:solidFill>
                  <a:schemeClr val="bg1"/>
                </a:solidFill>
              </a:rPr>
              <a:t>US OPEN 2010</a:t>
            </a:r>
          </a:p>
          <a:p>
            <a:pPr algn="ctr" eaLnBrk="0" hangingPunct="0"/>
            <a:r>
              <a:rPr lang="en-US" sz="1400" b="1">
                <a:solidFill>
                  <a:schemeClr val="bg1"/>
                </a:solidFill>
              </a:rPr>
              <a:t>June 14-20, 2010</a:t>
            </a:r>
            <a:endParaRPr lang="en-US" sz="1400" b="1">
              <a:solidFill>
                <a:srgbClr val="2B5128"/>
              </a:solidFill>
            </a:endParaRPr>
          </a:p>
        </p:txBody>
      </p:sp>
      <p:sp>
        <p:nvSpPr>
          <p:cNvPr id="22532" name="Text Box 5"/>
          <p:cNvSpPr txBox="1">
            <a:spLocks noChangeArrowheads="1"/>
          </p:cNvSpPr>
          <p:nvPr/>
        </p:nvSpPr>
        <p:spPr bwMode="auto">
          <a:xfrm>
            <a:off x="0" y="762000"/>
            <a:ext cx="6858000" cy="769938"/>
          </a:xfrm>
          <a:prstGeom prst="rect">
            <a:avLst/>
          </a:prstGeom>
          <a:noFill/>
          <a:ln w="9525">
            <a:noFill/>
            <a:miter lim="800000"/>
            <a:headEnd/>
            <a:tailEnd/>
          </a:ln>
        </p:spPr>
        <p:txBody>
          <a:bodyPr>
            <a:spAutoFit/>
          </a:bodyPr>
          <a:lstStyle/>
          <a:p>
            <a:pPr algn="ctr" eaLnBrk="0" hangingPunct="0">
              <a:spcBef>
                <a:spcPct val="50000"/>
              </a:spcBef>
            </a:pPr>
            <a:r>
              <a:rPr lang="en-US" sz="4400">
                <a:solidFill>
                  <a:srgbClr val="2B5128"/>
                </a:solidFill>
                <a:latin typeface="Edwardian Script ITC" pitchFamily="66" charset="0"/>
              </a:rPr>
              <a:t>Executive Club Hospitality</a:t>
            </a:r>
          </a:p>
        </p:txBody>
      </p:sp>
      <p:sp>
        <p:nvSpPr>
          <p:cNvPr id="22533" name="Text Box 9"/>
          <p:cNvSpPr txBox="1">
            <a:spLocks noChangeArrowheads="1"/>
          </p:cNvSpPr>
          <p:nvPr/>
        </p:nvSpPr>
        <p:spPr bwMode="auto">
          <a:xfrm>
            <a:off x="381000" y="1765300"/>
            <a:ext cx="3048000" cy="3068638"/>
          </a:xfrm>
          <a:prstGeom prst="rect">
            <a:avLst/>
          </a:prstGeom>
          <a:noFill/>
          <a:ln w="9525">
            <a:noFill/>
            <a:miter lim="800000"/>
            <a:headEnd/>
            <a:tailEnd/>
          </a:ln>
        </p:spPr>
        <p:txBody>
          <a:bodyPr>
            <a:spAutoFit/>
          </a:bodyPr>
          <a:lstStyle/>
          <a:p>
            <a:pPr algn="just" eaLnBrk="0" hangingPunct="0"/>
            <a:r>
              <a:rPr lang="en-US" sz="1300"/>
              <a:t>We can reserve a private party for you and your guests within our luxurious Executive Club facility.  </a:t>
            </a:r>
          </a:p>
          <a:p>
            <a:pPr algn="just" eaLnBrk="0" hangingPunct="0"/>
            <a:endParaRPr lang="en-US" sz="1300"/>
          </a:p>
          <a:p>
            <a:pPr algn="just" eaLnBrk="0" hangingPunct="0"/>
            <a:r>
              <a:rPr lang="en-US" sz="1300"/>
              <a:t>BST can also arrange to have a personal chef come and prepare all of your meals for you. From gourmet dinners to made to order breakfast, a personal chef will take your US Open experience to the next level.</a:t>
            </a:r>
          </a:p>
          <a:p>
            <a:pPr algn="just" eaLnBrk="0" hangingPunct="0"/>
            <a:endParaRPr lang="en-US" sz="1300"/>
          </a:p>
          <a:p>
            <a:pPr algn="just" eaLnBrk="0" hangingPunct="0"/>
            <a:r>
              <a:rPr lang="en-US" sz="1300"/>
              <a:t>Below is a sample of our dinner menu. Assorted Passed Hors D’Oeuvres and a Dessert du Jour are also served with every meal. </a:t>
            </a:r>
            <a:endParaRPr lang="en-US" sz="1300" b="1">
              <a:solidFill>
                <a:srgbClr val="000000"/>
              </a:solidFill>
            </a:endParaRPr>
          </a:p>
        </p:txBody>
      </p:sp>
      <p:pic>
        <p:nvPicPr>
          <p:cNvPr id="22534" name="Picture 13" descr="chef.jpg"/>
          <p:cNvPicPr>
            <a:picLocks noChangeAspect="1"/>
          </p:cNvPicPr>
          <p:nvPr/>
        </p:nvPicPr>
        <p:blipFill>
          <a:blip r:embed="rId3"/>
          <a:srcRect/>
          <a:stretch>
            <a:fillRect/>
          </a:stretch>
        </p:blipFill>
        <p:spPr bwMode="auto">
          <a:xfrm>
            <a:off x="3676650" y="1752600"/>
            <a:ext cx="2647950" cy="3429000"/>
          </a:xfrm>
          <a:prstGeom prst="rect">
            <a:avLst/>
          </a:prstGeom>
          <a:noFill/>
          <a:ln w="9525">
            <a:noFill/>
            <a:miter lim="800000"/>
            <a:headEnd/>
            <a:tailEnd/>
          </a:ln>
        </p:spPr>
      </p:pic>
      <p:sp>
        <p:nvSpPr>
          <p:cNvPr id="15" name="Text Box 9"/>
          <p:cNvSpPr txBox="1">
            <a:spLocks noChangeArrowheads="1"/>
          </p:cNvSpPr>
          <p:nvPr/>
        </p:nvSpPr>
        <p:spPr bwMode="auto">
          <a:xfrm>
            <a:off x="457200" y="5638800"/>
            <a:ext cx="5943600" cy="1933863"/>
          </a:xfrm>
          <a:prstGeom prst="rect">
            <a:avLst/>
          </a:prstGeom>
          <a:noFill/>
          <a:ln w="9525">
            <a:noFill/>
            <a:miter lim="800000"/>
            <a:headEnd/>
            <a:tailEnd/>
          </a:ln>
        </p:spPr>
        <p:txBody>
          <a:bodyPr numCol="2">
            <a:spAutoFit/>
          </a:bodyPr>
          <a:lstStyle/>
          <a:p>
            <a:pPr eaLnBrk="0" hangingPunct="0">
              <a:spcAft>
                <a:spcPts val="700"/>
              </a:spcAft>
              <a:defRPr/>
            </a:pPr>
            <a:r>
              <a:rPr lang="en-US" sz="1200" b="1" dirty="0">
                <a:latin typeface="Arial" pitchFamily="-56" charset="0"/>
                <a:ea typeface="ＭＳ Ｐゴシック" pitchFamily="-56" charset="-128"/>
                <a:cs typeface="+mn-cs"/>
              </a:rPr>
              <a:t>Outback BBQ burgers, brats, chicken wings, </a:t>
            </a:r>
            <a:r>
              <a:rPr lang="en-US" sz="1200" dirty="0">
                <a:latin typeface="Arial" pitchFamily="-56" charset="0"/>
                <a:ea typeface="ＭＳ Ｐゴシック" pitchFamily="-56" charset="-128"/>
                <a:cs typeface="+mn-cs"/>
              </a:rPr>
              <a:t>vegetable kabobs, backed beans, bacon potato casserole, and slaw</a:t>
            </a:r>
          </a:p>
          <a:p>
            <a:pPr eaLnBrk="0" hangingPunct="0">
              <a:spcAft>
                <a:spcPts val="700"/>
              </a:spcAft>
              <a:defRPr/>
            </a:pPr>
            <a:r>
              <a:rPr lang="en-US" sz="1200" b="1" dirty="0">
                <a:latin typeface="Arial" pitchFamily="-56" charset="0"/>
                <a:ea typeface="ＭＳ Ｐゴシック" pitchFamily="-56" charset="-128"/>
                <a:cs typeface="+mn-cs"/>
              </a:rPr>
              <a:t>Oven roasted baby rack of lamb, roasted </a:t>
            </a:r>
            <a:r>
              <a:rPr lang="en-US" sz="1200" dirty="0">
                <a:latin typeface="Arial" pitchFamily="-56" charset="0"/>
                <a:ea typeface="ＭＳ Ｐゴシック" pitchFamily="-56" charset="-128"/>
                <a:cs typeface="+mn-cs"/>
              </a:rPr>
              <a:t>garlic mashed potatoes, French beans</a:t>
            </a:r>
          </a:p>
          <a:p>
            <a:pPr eaLnBrk="0" hangingPunct="0">
              <a:spcAft>
                <a:spcPts val="700"/>
              </a:spcAft>
              <a:defRPr/>
            </a:pPr>
            <a:r>
              <a:rPr lang="en-US" sz="1200" b="1" dirty="0">
                <a:latin typeface="Arial" pitchFamily="-56" charset="0"/>
                <a:ea typeface="ＭＳ Ｐゴシック" pitchFamily="-56" charset="-128"/>
                <a:cs typeface="+mn-cs"/>
              </a:rPr>
              <a:t>Marinated sliced flank steak over garlic </a:t>
            </a:r>
            <a:r>
              <a:rPr lang="en-US" sz="1200" dirty="0">
                <a:latin typeface="Arial" pitchFamily="-56" charset="0"/>
                <a:ea typeface="ＭＳ Ｐゴシック" pitchFamily="-56" charset="-128"/>
                <a:cs typeface="+mn-cs"/>
              </a:rPr>
              <a:t>herb French bread, Roma tomatoes, </a:t>
            </a:r>
            <a:r>
              <a:rPr lang="en-US" sz="1200" dirty="0" err="1">
                <a:latin typeface="Arial" pitchFamily="-56" charset="0"/>
                <a:ea typeface="ＭＳ Ｐゴシック" pitchFamily="-56" charset="-128"/>
                <a:cs typeface="+mn-cs"/>
              </a:rPr>
              <a:t>arugula</a:t>
            </a:r>
            <a:r>
              <a:rPr lang="en-US" sz="1200" dirty="0">
                <a:latin typeface="Arial" pitchFamily="-56" charset="0"/>
                <a:ea typeface="ＭＳ Ｐゴシック" pitchFamily="-56" charset="-128"/>
                <a:cs typeface="+mn-cs"/>
              </a:rPr>
              <a:t>, brie cheese, with roasted garlic</a:t>
            </a:r>
          </a:p>
          <a:p>
            <a:pPr eaLnBrk="0" hangingPunct="0">
              <a:spcAft>
                <a:spcPts val="700"/>
              </a:spcAft>
              <a:defRPr/>
            </a:pPr>
            <a:r>
              <a:rPr lang="en-US" sz="1200" b="1" dirty="0">
                <a:latin typeface="Arial" pitchFamily="-56" charset="0"/>
                <a:ea typeface="ＭＳ Ｐゴシック" pitchFamily="-56" charset="-128"/>
                <a:cs typeface="+mn-cs"/>
              </a:rPr>
              <a:t>Country fried steak with English peas, </a:t>
            </a:r>
            <a:r>
              <a:rPr lang="en-US" sz="1200" dirty="0">
                <a:latin typeface="Arial" pitchFamily="-56" charset="0"/>
                <a:ea typeface="ＭＳ Ｐゴシック" pitchFamily="-56" charset="-128"/>
                <a:cs typeface="+mn-cs"/>
              </a:rPr>
              <a:t>onions, white gravy, and herb dusted fries</a:t>
            </a:r>
          </a:p>
          <a:p>
            <a:pPr eaLnBrk="0" hangingPunct="0">
              <a:spcAft>
                <a:spcPts val="700"/>
              </a:spcAft>
              <a:defRPr/>
            </a:pPr>
            <a:r>
              <a:rPr lang="en-US" sz="1200" b="1" dirty="0">
                <a:latin typeface="Arial" pitchFamily="-56" charset="0"/>
                <a:ea typeface="ＭＳ Ｐゴシック" pitchFamily="-56" charset="-128"/>
                <a:cs typeface="+mn-cs"/>
              </a:rPr>
              <a:t>Veal Cutlet Milanese: sautéed breaded</a:t>
            </a:r>
          </a:p>
          <a:p>
            <a:pPr eaLnBrk="0" hangingPunct="0">
              <a:spcAft>
                <a:spcPts val="700"/>
              </a:spcAft>
              <a:defRPr/>
            </a:pPr>
            <a:r>
              <a:rPr lang="en-US" sz="1200" b="1" dirty="0">
                <a:latin typeface="Arial" pitchFamily="-56" charset="0"/>
                <a:ea typeface="ＭＳ Ｐゴシック" pitchFamily="-56" charset="-128"/>
                <a:cs typeface="+mn-cs"/>
              </a:rPr>
              <a:t>veal </a:t>
            </a:r>
            <a:r>
              <a:rPr lang="en-US" sz="1200" dirty="0">
                <a:latin typeface="Arial" pitchFamily="-56" charset="0"/>
                <a:ea typeface="ＭＳ Ｐゴシック" pitchFamily="-56" charset="-128"/>
                <a:cs typeface="+mn-cs"/>
              </a:rPr>
              <a:t>cutlet topped with Roma tomatoes, </a:t>
            </a:r>
            <a:r>
              <a:rPr lang="en-US" sz="1200" dirty="0" err="1">
                <a:latin typeface="Arial" pitchFamily="-56" charset="0"/>
                <a:ea typeface="ＭＳ Ｐゴシック" pitchFamily="-56" charset="-128"/>
                <a:cs typeface="+mn-cs"/>
              </a:rPr>
              <a:t>arugula</a:t>
            </a:r>
            <a:r>
              <a:rPr lang="en-US" sz="1200" dirty="0">
                <a:latin typeface="Arial" pitchFamily="-56" charset="0"/>
                <a:ea typeface="ＭＳ Ｐゴシック" pitchFamily="-56" charset="-128"/>
                <a:cs typeface="+mn-cs"/>
              </a:rPr>
              <a:t> and red onion salad, balsamic vinaigrette, and shaved Romano cheese</a:t>
            </a:r>
          </a:p>
          <a:p>
            <a:pPr eaLnBrk="0" hangingPunct="0">
              <a:spcAft>
                <a:spcPts val="700"/>
              </a:spcAft>
              <a:defRPr/>
            </a:pPr>
            <a:r>
              <a:rPr lang="en-US" sz="1200" b="1" dirty="0">
                <a:latin typeface="Arial" pitchFamily="-56" charset="0"/>
                <a:ea typeface="ＭＳ Ｐゴシック" pitchFamily="-56" charset="-128"/>
                <a:cs typeface="+mn-cs"/>
              </a:rPr>
              <a:t>BBQ ribs with sweet potato soufflé, baked </a:t>
            </a:r>
            <a:r>
              <a:rPr lang="en-US" sz="1200" dirty="0">
                <a:latin typeface="Arial" pitchFamily="-56" charset="0"/>
                <a:ea typeface="ＭＳ Ｐゴシック" pitchFamily="-56" charset="-128"/>
                <a:cs typeface="+mn-cs"/>
              </a:rPr>
              <a:t>apples, and buttered corn</a:t>
            </a:r>
            <a:endParaRPr lang="en-US" sz="1200" b="1" dirty="0">
              <a:solidFill>
                <a:srgbClr val="000000"/>
              </a:solidFill>
              <a:latin typeface="Arial" pitchFamily="-56" charset="0"/>
              <a:ea typeface="ＭＳ Ｐゴシック" pitchFamily="-56" charset="-128"/>
              <a:cs typeface="+mn-cs"/>
            </a:endParaRPr>
          </a:p>
        </p:txBody>
      </p:sp>
      <p:sp>
        <p:nvSpPr>
          <p:cNvPr id="22536" name="Rectangle 15"/>
          <p:cNvSpPr>
            <a:spLocks noChangeArrowheads="1"/>
          </p:cNvSpPr>
          <p:nvPr/>
        </p:nvSpPr>
        <p:spPr bwMode="auto">
          <a:xfrm>
            <a:off x="381000" y="5562600"/>
            <a:ext cx="6019800" cy="2133600"/>
          </a:xfrm>
          <a:prstGeom prst="rect">
            <a:avLst/>
          </a:prstGeom>
          <a:noFill/>
          <a:ln w="9525">
            <a:solidFill>
              <a:schemeClr val="tx1"/>
            </a:solidFill>
            <a:round/>
            <a:headEnd/>
            <a:tailEnd/>
          </a:ln>
        </p:spPr>
        <p:txBody>
          <a:bodyPr/>
          <a:lstStyle/>
          <a:p>
            <a:pPr eaLnBrk="0" hangingPunct="0"/>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GOLF GRASS"/>
          <p:cNvPicPr>
            <a:picLocks noChangeAspect="1" noChangeArrowheads="1"/>
          </p:cNvPicPr>
          <p:nvPr/>
        </p:nvPicPr>
        <p:blipFill>
          <a:blip r:embed="rId2"/>
          <a:srcRect t="46683" b="24234"/>
          <a:stretch>
            <a:fillRect/>
          </a:stretch>
        </p:blipFill>
        <p:spPr bwMode="auto">
          <a:xfrm>
            <a:off x="0" y="-76200"/>
            <a:ext cx="6858000" cy="914400"/>
          </a:xfrm>
          <a:prstGeom prst="rect">
            <a:avLst/>
          </a:prstGeom>
          <a:noFill/>
          <a:ln w="9525">
            <a:noFill/>
            <a:miter lim="800000"/>
            <a:headEnd/>
            <a:tailEnd/>
          </a:ln>
        </p:spPr>
      </p:pic>
      <p:sp>
        <p:nvSpPr>
          <p:cNvPr id="23554" name="Text Box 5"/>
          <p:cNvSpPr txBox="1">
            <a:spLocks noChangeArrowheads="1"/>
          </p:cNvSpPr>
          <p:nvPr/>
        </p:nvSpPr>
        <p:spPr bwMode="auto">
          <a:xfrm>
            <a:off x="0" y="815975"/>
            <a:ext cx="6858000" cy="708025"/>
          </a:xfrm>
          <a:prstGeom prst="rect">
            <a:avLst/>
          </a:prstGeom>
          <a:noFill/>
          <a:ln w="9525">
            <a:noFill/>
            <a:miter lim="800000"/>
            <a:headEnd/>
            <a:tailEnd/>
          </a:ln>
        </p:spPr>
        <p:txBody>
          <a:bodyPr>
            <a:spAutoFit/>
          </a:bodyPr>
          <a:lstStyle/>
          <a:p>
            <a:pPr algn="ctr" eaLnBrk="0" hangingPunct="0">
              <a:spcBef>
                <a:spcPct val="50000"/>
              </a:spcBef>
            </a:pPr>
            <a:r>
              <a:rPr lang="en-US" sz="4000">
                <a:solidFill>
                  <a:srgbClr val="2B5128"/>
                </a:solidFill>
                <a:latin typeface="Edwardian Script ITC" pitchFamily="66" charset="0"/>
              </a:rPr>
              <a:t>Golf Options</a:t>
            </a:r>
          </a:p>
        </p:txBody>
      </p:sp>
      <p:sp>
        <p:nvSpPr>
          <p:cNvPr id="23555" name="Text Box 9"/>
          <p:cNvSpPr txBox="1">
            <a:spLocks noChangeArrowheads="1"/>
          </p:cNvSpPr>
          <p:nvPr/>
        </p:nvSpPr>
        <p:spPr bwMode="auto">
          <a:xfrm>
            <a:off x="304800" y="1524000"/>
            <a:ext cx="3276600" cy="1892300"/>
          </a:xfrm>
          <a:prstGeom prst="rect">
            <a:avLst/>
          </a:prstGeom>
          <a:noFill/>
          <a:ln w="9525">
            <a:noFill/>
            <a:miter lim="800000"/>
            <a:headEnd/>
            <a:tailEnd/>
          </a:ln>
        </p:spPr>
        <p:txBody>
          <a:bodyPr>
            <a:spAutoFit/>
          </a:bodyPr>
          <a:lstStyle/>
          <a:p>
            <a:pPr eaLnBrk="0" hangingPunct="0"/>
            <a:r>
              <a:rPr lang="en-US" sz="1300" b="1">
                <a:solidFill>
                  <a:srgbClr val="2B5128"/>
                </a:solidFill>
              </a:rPr>
              <a:t>PASATIEMPO</a:t>
            </a:r>
          </a:p>
          <a:p>
            <a:pPr algn="just" eaLnBrk="0" hangingPunct="0"/>
            <a:r>
              <a:rPr lang="en-US" sz="1300"/>
              <a:t>From greens that have challenged generations of golfers including Bobby Jones, Ken Venturi, Juli Inkster, and Tiger Woods, to rich golf history and breath-taking scenery, Pasatiempo delivers a memorable golf experience; it is truly one of the finest championship golf courses in the world.</a:t>
            </a:r>
            <a:endParaRPr lang="en-US" sz="1300" b="1">
              <a:solidFill>
                <a:srgbClr val="1D81BE"/>
              </a:solidFill>
            </a:endParaRPr>
          </a:p>
        </p:txBody>
      </p:sp>
      <p:sp>
        <p:nvSpPr>
          <p:cNvPr id="23556" name="Text Box 4"/>
          <p:cNvSpPr txBox="1">
            <a:spLocks noChangeArrowheads="1"/>
          </p:cNvSpPr>
          <p:nvPr/>
        </p:nvSpPr>
        <p:spPr bwMode="auto">
          <a:xfrm>
            <a:off x="0" y="-177800"/>
            <a:ext cx="6858000" cy="1016000"/>
          </a:xfrm>
          <a:prstGeom prst="rect">
            <a:avLst/>
          </a:prstGeom>
          <a:noFill/>
          <a:ln w="9525">
            <a:noFill/>
            <a:miter lim="800000"/>
            <a:headEnd/>
            <a:tailEnd/>
          </a:ln>
        </p:spPr>
        <p:txBody>
          <a:bodyPr>
            <a:spAutoFit/>
          </a:bodyPr>
          <a:lstStyle/>
          <a:p>
            <a:pPr algn="ctr" eaLnBrk="0" hangingPunct="0"/>
            <a:r>
              <a:rPr lang="en-US" sz="4600" b="1">
                <a:solidFill>
                  <a:schemeClr val="bg1"/>
                </a:solidFill>
              </a:rPr>
              <a:t>US OPEN 2010</a:t>
            </a:r>
          </a:p>
          <a:p>
            <a:pPr algn="ctr" eaLnBrk="0" hangingPunct="0"/>
            <a:r>
              <a:rPr lang="en-US" sz="1400" b="1">
                <a:solidFill>
                  <a:schemeClr val="bg1"/>
                </a:solidFill>
              </a:rPr>
              <a:t>June 14-20, 2010</a:t>
            </a:r>
            <a:endParaRPr lang="en-US" sz="1400" b="1">
              <a:solidFill>
                <a:srgbClr val="2B5128"/>
              </a:solidFill>
            </a:endParaRPr>
          </a:p>
        </p:txBody>
      </p:sp>
      <p:pic>
        <p:nvPicPr>
          <p:cNvPr id="11" name="Picture 10" descr="pasagolf.jpg"/>
          <p:cNvPicPr>
            <a:picLocks noChangeAspect="1"/>
          </p:cNvPicPr>
          <p:nvPr/>
        </p:nvPicPr>
        <p:blipFill>
          <a:blip r:embed="rId3"/>
          <a:srcRect/>
          <a:stretch>
            <a:fillRect/>
          </a:stretch>
        </p:blipFill>
        <p:spPr bwMode="auto">
          <a:xfrm>
            <a:off x="3810000" y="1692275"/>
            <a:ext cx="2667000" cy="1663700"/>
          </a:xfrm>
          <a:prstGeom prst="rect">
            <a:avLst/>
          </a:prstGeom>
          <a:noFill/>
          <a:ln w="9525">
            <a:noFill/>
            <a:miter lim="800000"/>
            <a:headEnd/>
            <a:tailEnd/>
          </a:ln>
          <a:effectLst>
            <a:outerShdw dist="38100" dir="2700000" rotWithShape="0">
              <a:srgbClr val="808080">
                <a:alpha val="42999"/>
              </a:srgbClr>
            </a:outerShdw>
          </a:effectLst>
        </p:spPr>
      </p:pic>
      <p:pic>
        <p:nvPicPr>
          <p:cNvPr id="12" name="Picture 11" descr="carmelgolf.jpg"/>
          <p:cNvPicPr>
            <a:picLocks noChangeAspect="1"/>
          </p:cNvPicPr>
          <p:nvPr/>
        </p:nvPicPr>
        <p:blipFill>
          <a:blip r:embed="rId4"/>
          <a:srcRect/>
          <a:stretch>
            <a:fillRect/>
          </a:stretch>
        </p:blipFill>
        <p:spPr bwMode="auto">
          <a:xfrm>
            <a:off x="3810000" y="3681413"/>
            <a:ext cx="2667000" cy="1639887"/>
          </a:xfrm>
          <a:prstGeom prst="rect">
            <a:avLst/>
          </a:prstGeom>
          <a:noFill/>
          <a:ln w="9525">
            <a:noFill/>
            <a:miter lim="800000"/>
            <a:headEnd/>
            <a:tailEnd/>
          </a:ln>
          <a:effectLst>
            <a:outerShdw dist="38100" dir="2700000" rotWithShape="0">
              <a:srgbClr val="808080">
                <a:alpha val="42999"/>
              </a:srgbClr>
            </a:outerShdw>
          </a:effectLst>
        </p:spPr>
      </p:pic>
      <p:pic>
        <p:nvPicPr>
          <p:cNvPr id="14" name="Picture 13" descr="hh.jpg"/>
          <p:cNvPicPr>
            <a:picLocks noChangeAspect="1"/>
          </p:cNvPicPr>
          <p:nvPr/>
        </p:nvPicPr>
        <p:blipFill>
          <a:blip r:embed="rId5"/>
          <a:srcRect/>
          <a:stretch>
            <a:fillRect/>
          </a:stretch>
        </p:blipFill>
        <p:spPr bwMode="auto">
          <a:xfrm>
            <a:off x="3810000" y="5756275"/>
            <a:ext cx="2667000" cy="1708150"/>
          </a:xfrm>
          <a:prstGeom prst="rect">
            <a:avLst/>
          </a:prstGeom>
          <a:noFill/>
          <a:ln w="9525">
            <a:noFill/>
            <a:miter lim="800000"/>
            <a:headEnd/>
            <a:tailEnd/>
          </a:ln>
          <a:effectLst>
            <a:outerShdw dist="38100" dir="2700000" rotWithShape="0">
              <a:srgbClr val="808080">
                <a:alpha val="42999"/>
              </a:srgbClr>
            </a:outerShdw>
          </a:effectLst>
        </p:spPr>
      </p:pic>
      <p:sp>
        <p:nvSpPr>
          <p:cNvPr id="23560" name="Text Box 9"/>
          <p:cNvSpPr txBox="1">
            <a:spLocks noChangeArrowheads="1"/>
          </p:cNvSpPr>
          <p:nvPr/>
        </p:nvSpPr>
        <p:spPr bwMode="auto">
          <a:xfrm>
            <a:off x="304800" y="3581400"/>
            <a:ext cx="3276600" cy="1892300"/>
          </a:xfrm>
          <a:prstGeom prst="rect">
            <a:avLst/>
          </a:prstGeom>
          <a:noFill/>
          <a:ln w="9525">
            <a:noFill/>
            <a:miter lim="800000"/>
            <a:headEnd/>
            <a:tailEnd/>
          </a:ln>
        </p:spPr>
        <p:txBody>
          <a:bodyPr>
            <a:spAutoFit/>
          </a:bodyPr>
          <a:lstStyle/>
          <a:p>
            <a:pPr eaLnBrk="0" hangingPunct="0"/>
            <a:r>
              <a:rPr lang="en-US" sz="1300" b="1">
                <a:solidFill>
                  <a:srgbClr val="2B5128"/>
                </a:solidFill>
              </a:rPr>
              <a:t>CARMEL VALLEY RANCH</a:t>
            </a:r>
          </a:p>
          <a:p>
            <a:pPr algn="just" eaLnBrk="0" hangingPunct="0"/>
            <a:r>
              <a:rPr lang="en-US" sz="1300"/>
              <a:t>Cradled in the foothills of the Santa Lucia Mountains, the 400-acre Carmel Valley Ranch is the ideal golf environment. Having undergone a multi-million dollar enhancement, this chic Carmel golf resort boasts a refurbished Clubhouse and complete restoration of the original course design.</a:t>
            </a:r>
            <a:endParaRPr lang="en-US" sz="1300" b="1">
              <a:solidFill>
                <a:srgbClr val="1D81BE"/>
              </a:solidFill>
            </a:endParaRPr>
          </a:p>
        </p:txBody>
      </p:sp>
      <p:sp>
        <p:nvSpPr>
          <p:cNvPr id="23561" name="Text Box 9"/>
          <p:cNvSpPr txBox="1">
            <a:spLocks noChangeArrowheads="1"/>
          </p:cNvSpPr>
          <p:nvPr/>
        </p:nvSpPr>
        <p:spPr bwMode="auto">
          <a:xfrm>
            <a:off x="304800" y="5603875"/>
            <a:ext cx="3276600" cy="3721100"/>
          </a:xfrm>
          <a:prstGeom prst="rect">
            <a:avLst/>
          </a:prstGeom>
          <a:noFill/>
          <a:ln w="9525">
            <a:noFill/>
            <a:miter lim="800000"/>
            <a:headEnd/>
            <a:tailEnd/>
          </a:ln>
        </p:spPr>
        <p:txBody>
          <a:bodyPr>
            <a:spAutoFit/>
          </a:bodyPr>
          <a:lstStyle/>
          <a:p>
            <a:pPr eaLnBrk="0" hangingPunct="0"/>
            <a:r>
              <a:rPr lang="en-US" sz="1300" b="1">
                <a:solidFill>
                  <a:srgbClr val="2B5128"/>
                </a:solidFill>
              </a:rPr>
              <a:t>LINKS AT SPANISH BAY</a:t>
            </a:r>
          </a:p>
          <a:p>
            <a:pPr algn="just" eaLnBrk="0" hangingPunct="0"/>
            <a:r>
              <a:rPr lang="en-US" sz="1300"/>
              <a:t>Spanish Bay recalls the original Scottish concept of the game golf, established over five hundred years ago. This was the intention of the design team, Robert Trent Jones Jr., Tom Watson and Sandy Tatum, in their creation of a true links golf course. The Links at Spanish Bay are so authentic that even the Monterey coastline mirrors the rugged, natural beauty of Scotland.</a:t>
            </a:r>
          </a:p>
          <a:p>
            <a:pPr algn="just" eaLnBrk="0" hangingPunct="0"/>
            <a:endParaRPr lang="en-US" sz="1300"/>
          </a:p>
          <a:p>
            <a:pPr algn="just" eaLnBrk="0" hangingPunct="0"/>
            <a:endParaRPr lang="en-US" sz="1300"/>
          </a:p>
          <a:p>
            <a:pPr algn="just" eaLnBrk="0" hangingPunct="0"/>
            <a:endParaRPr lang="en-US" sz="1300"/>
          </a:p>
          <a:p>
            <a:r>
              <a:rPr lang="en-US" sz="1400" b="1"/>
              <a:t>Contact:</a:t>
            </a:r>
            <a:r>
              <a:rPr lang="en-US" sz="1400"/>
              <a:t> </a:t>
            </a:r>
            <a:r>
              <a:rPr lang="en-US" sz="1400">
                <a:hlinkClick r:id="rId6"/>
              </a:rPr>
              <a:t>Carlos@Broachsportstours.com</a:t>
            </a:r>
            <a:r>
              <a:rPr lang="en-US" sz="1400"/>
              <a:t> </a:t>
            </a:r>
          </a:p>
          <a:p>
            <a:r>
              <a:rPr lang="en-US" sz="1400"/>
              <a:t>or 1-800-849-6345</a:t>
            </a:r>
            <a:endParaRPr lang="en-US" sz="1400" b="1">
              <a:solidFill>
                <a:srgbClr val="1D81BE"/>
              </a:solidFill>
            </a:endParaRPr>
          </a:p>
          <a:p>
            <a:pPr algn="just" eaLnBrk="0" hangingPunct="0"/>
            <a:endParaRPr lang="en-US" sz="1400" b="1">
              <a:solidFill>
                <a:srgbClr val="1D81BE"/>
              </a:solidFill>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56" charset="0"/>
            <a:ea typeface="ＭＳ Ｐゴシック" pitchFamily="-56" charset="-128"/>
            <a:cs typeface="ＭＳ Ｐゴシック" pitchFamily="-5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56" charset="0"/>
            <a:ea typeface="ＭＳ Ｐゴシック" pitchFamily="-56" charset="-128"/>
            <a:cs typeface="ＭＳ Ｐゴシック" pitchFamily="-5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395</TotalTime>
  <Words>1032</Words>
  <Application>Microsoft Office PowerPoint</Application>
  <PresentationFormat>On-screen Show (4:3)</PresentationFormat>
  <Paragraphs>162</Paragraphs>
  <Slides>10</Slides>
  <Notes>1</Notes>
  <HiddenSlides>0</HiddenSlides>
  <MMClips>0</MMClips>
  <ScaleCrop>false</ScaleCrop>
  <HeadingPairs>
    <vt:vector size="6" baseType="variant">
      <vt:variant>
        <vt:lpstr>Fonts Used</vt:lpstr>
      </vt:variant>
      <vt:variant>
        <vt:i4>4</vt:i4>
      </vt:variant>
      <vt:variant>
        <vt:lpstr>Design Template</vt:lpstr>
      </vt:variant>
      <vt:variant>
        <vt:i4>1</vt:i4>
      </vt:variant>
      <vt:variant>
        <vt:lpstr>Slide Titles</vt:lpstr>
      </vt:variant>
      <vt:variant>
        <vt:i4>10</vt:i4>
      </vt:variant>
    </vt:vector>
  </HeadingPairs>
  <TitlesOfParts>
    <vt:vector size="15" baseType="lpstr">
      <vt:lpstr>Arial</vt:lpstr>
      <vt:lpstr>ＭＳ Ｐゴシック</vt:lpstr>
      <vt:lpstr>Calibri</vt:lpstr>
      <vt:lpstr>Edwardian Script ITC</vt:lpstr>
      <vt:lpstr>Blank Presentation</vt:lpstr>
      <vt:lpstr>Slide 1</vt:lpstr>
      <vt:lpstr>Slide 2</vt:lpstr>
      <vt:lpstr>Slide 3</vt:lpstr>
      <vt:lpstr>Slide 4</vt:lpstr>
      <vt:lpstr>Slide 5</vt:lpstr>
      <vt:lpstr>Slide 6</vt:lpstr>
      <vt:lpstr>Slide 7</vt:lpstr>
      <vt:lpstr>Slide 8</vt:lpstr>
      <vt:lpstr>Slide 9</vt:lpstr>
      <vt:lpstr>Slide 10</vt:lpstr>
    </vt:vector>
  </TitlesOfParts>
  <Company>Lee Owens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Owens</dc:creator>
  <cp:lastModifiedBy>Owner</cp:lastModifiedBy>
  <cp:revision>38</cp:revision>
  <dcterms:created xsi:type="dcterms:W3CDTF">2009-06-28T12:53:06Z</dcterms:created>
  <dcterms:modified xsi:type="dcterms:W3CDTF">2009-09-10T19:27:48Z</dcterms:modified>
</cp:coreProperties>
</file>